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717" r:id="rId4"/>
  </p:sldMasterIdLst>
  <p:notesMasterIdLst>
    <p:notesMasterId r:id="rId42"/>
  </p:notesMasterIdLst>
  <p:handoutMasterIdLst>
    <p:handoutMasterId r:id="rId43"/>
  </p:handoutMasterIdLst>
  <p:sldIdLst>
    <p:sldId id="303" r:id="rId5"/>
    <p:sldId id="283" r:id="rId6"/>
    <p:sldId id="264" r:id="rId7"/>
    <p:sldId id="262" r:id="rId8"/>
    <p:sldId id="315" r:id="rId9"/>
    <p:sldId id="316" r:id="rId10"/>
    <p:sldId id="305" r:id="rId11"/>
    <p:sldId id="306" r:id="rId12"/>
    <p:sldId id="321" r:id="rId13"/>
    <p:sldId id="319" r:id="rId14"/>
    <p:sldId id="322" r:id="rId15"/>
    <p:sldId id="307" r:id="rId16"/>
    <p:sldId id="324" r:id="rId17"/>
    <p:sldId id="320" r:id="rId18"/>
    <p:sldId id="323" r:id="rId19"/>
    <p:sldId id="325" r:id="rId20"/>
    <p:sldId id="318" r:id="rId21"/>
    <p:sldId id="311" r:id="rId22"/>
    <p:sldId id="327" r:id="rId23"/>
    <p:sldId id="326" r:id="rId24"/>
    <p:sldId id="328" r:id="rId25"/>
    <p:sldId id="329" r:id="rId26"/>
    <p:sldId id="330" r:id="rId27"/>
    <p:sldId id="335" r:id="rId28"/>
    <p:sldId id="336" r:id="rId29"/>
    <p:sldId id="337" r:id="rId30"/>
    <p:sldId id="334" r:id="rId31"/>
    <p:sldId id="332" r:id="rId32"/>
    <p:sldId id="308" r:id="rId33"/>
    <p:sldId id="309" r:id="rId34"/>
    <p:sldId id="302" r:id="rId35"/>
    <p:sldId id="310" r:id="rId36"/>
    <p:sldId id="290" r:id="rId37"/>
    <p:sldId id="312" r:id="rId38"/>
    <p:sldId id="313" r:id="rId39"/>
    <p:sldId id="338" r:id="rId40"/>
    <p:sldId id="339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51A61"/>
    <a:srgbClr val="59C3AF"/>
    <a:srgbClr val="EF6C00"/>
    <a:srgbClr val="404040"/>
    <a:srgbClr val="78D6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92" autoAdjust="0"/>
    <p:restoredTop sz="94639" autoAdjust="0"/>
  </p:normalViewPr>
  <p:slideViewPr>
    <p:cSldViewPr snapToGrid="0">
      <p:cViewPr varScale="1">
        <p:scale>
          <a:sx n="88" d="100"/>
          <a:sy n="88" d="100"/>
        </p:scale>
        <p:origin x="446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50" d="100"/>
          <a:sy n="50" d="100"/>
        </p:scale>
        <p:origin x="3403" y="33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23AA0E9-8CD0-4A6E-A65E-A06028B83FE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5E2408B-C9AB-4665-AC99-B057BD0A43D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48E1AF-6343-46AA-8AEF-4C12F4118850}" type="datetimeFigureOut">
              <a:rPr lang="en-US" smtClean="0"/>
              <a:t>9/28/2020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D1B215-531B-4869-BD98-BD3B1390B1C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B53F21-4D67-455D-8074-E9E6EC26FAC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2858E0-3D38-47B7-97D4-4FE08D90D35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144333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9D2517-63AA-420A-887D-BE60360A8F4D}" type="datetimeFigureOut">
              <a:rPr lang="en-US" noProof="0" smtClean="0"/>
              <a:t>9/28/2020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4ECAD9-32EE-4091-BDA5-6BD15ACC5E58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066189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4ECAD9-32EE-4091-BDA5-6BD15ACC5E58}" type="slidenum">
              <a:rPr lang="en-US" noProof="0" smtClean="0"/>
              <a:t>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7001700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4ECAD9-32EE-4091-BDA5-6BD15ACC5E58}" type="slidenum">
              <a:rPr lang="en-US" noProof="0" smtClean="0"/>
              <a:t>32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541979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4ECAD9-32EE-4091-BDA5-6BD15ACC5E58}" type="slidenum">
              <a:rPr lang="en-US" noProof="0" smtClean="0"/>
              <a:t>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564219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4ECAD9-32EE-4091-BDA5-6BD15ACC5E58}" type="slidenum">
              <a:rPr lang="en-US" noProof="0" smtClean="0"/>
              <a:t>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582665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4ECAD9-32EE-4091-BDA5-6BD15ACC5E58}" type="slidenum">
              <a:rPr lang="en-US" noProof="0" smtClean="0"/>
              <a:t>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5927793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4ECAD9-32EE-4091-BDA5-6BD15ACC5E58}" type="slidenum">
              <a:rPr lang="en-US" noProof="0" smtClean="0"/>
              <a:t>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695500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4ECAD9-32EE-4091-BDA5-6BD15ACC5E58}" type="slidenum">
              <a:rPr lang="en-US" noProof="0" smtClean="0"/>
              <a:t>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002308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4ECAD9-32EE-4091-BDA5-6BD15ACC5E58}" type="slidenum">
              <a:rPr lang="en-US" noProof="0" smtClean="0"/>
              <a:t>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9952116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4ECAD9-32EE-4091-BDA5-6BD15ACC5E58}" type="slidenum">
              <a:rPr lang="en-US" noProof="0" smtClean="0"/>
              <a:t>29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1288958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4ECAD9-32EE-4091-BDA5-6BD15ACC5E58}" type="slidenum">
              <a:rPr lang="en-US" noProof="0" smtClean="0"/>
              <a:t>30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688221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9">
            <a:extLst>
              <a:ext uri="{FF2B5EF4-FFF2-40B4-BE49-F238E27FC236}">
                <a16:creationId xmlns:a16="http://schemas.microsoft.com/office/drawing/2014/main" id="{D1D313A2-A4D4-40DF-A0C2-C29F6416852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EFB0D-6DB6-450D-981E-DB5B064ABC8F}" type="datetime1">
              <a:rPr lang="en-US" noProof="0" smtClean="0"/>
              <a:t>9/28/2020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2850" y="4508500"/>
            <a:ext cx="5118100" cy="1279652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noProof="0" smtClean="0"/>
              <a:t>Click to edit Master subtitle style</a:t>
            </a:r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2850" y="2057400"/>
            <a:ext cx="5118100" cy="1929066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defRPr sz="5400" b="1" spc="-5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6727005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arallélogramme 14">
            <a:extLst>
              <a:ext uri="{FF2B5EF4-FFF2-40B4-BE49-F238E27FC236}">
                <a16:creationId xmlns:a16="http://schemas.microsoft.com/office/drawing/2014/main" id="{BA60C70F-7EE5-4927-B922-88B1C47FADB9}"/>
              </a:ext>
            </a:extLst>
          </p:cNvPr>
          <p:cNvSpPr/>
          <p:nvPr userDrawn="1"/>
        </p:nvSpPr>
        <p:spPr>
          <a:xfrm>
            <a:off x="7448550" y="0"/>
            <a:ext cx="2857500" cy="6858000"/>
          </a:xfrm>
          <a:prstGeom prst="parallelogram">
            <a:avLst>
              <a:gd name="adj" fmla="val 0"/>
            </a:avLst>
          </a:prstGeom>
          <a:solidFill>
            <a:schemeClr val="bg1">
              <a:lumMod val="9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586422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2200" y="786383"/>
            <a:ext cx="3068833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800"/>
            <a:ext cx="5713841" cy="4868609"/>
          </a:xfrm>
        </p:spPr>
        <p:txBody>
          <a:bodyPr/>
          <a:lstStyle/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2200" y="3043050"/>
            <a:ext cx="3068832" cy="2638359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DC51BA7-A5A7-4A7F-A707-DBBDEA7705F3}"/>
              </a:ext>
            </a:extLst>
          </p:cNvPr>
          <p:cNvSpPr/>
          <p:nvPr userDrawn="1"/>
        </p:nvSpPr>
        <p:spPr>
          <a:xfrm>
            <a:off x="0" y="1397000"/>
            <a:ext cx="1036320" cy="132948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23174BA-29D0-4C1A-95C9-5A86FD25E47A}"/>
              </a:ext>
            </a:extLst>
          </p:cNvPr>
          <p:cNvSpPr/>
          <p:nvPr userDrawn="1"/>
        </p:nvSpPr>
        <p:spPr>
          <a:xfrm>
            <a:off x="5458983" y="624142"/>
            <a:ext cx="5713840" cy="12566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Date Placeholder 1">
            <a:extLst>
              <a:ext uri="{FF2B5EF4-FFF2-40B4-BE49-F238E27FC236}">
                <a16:creationId xmlns:a16="http://schemas.microsoft.com/office/drawing/2014/main" id="{F417C55D-4AE8-427B-A32E-9F54E007E68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34126" y="6446838"/>
            <a:ext cx="258485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B9C849-F1D8-4230-9F2F-9250D675BB2A}" type="datetime1">
              <a:rPr lang="en-US" noProof="0" smtClean="0"/>
              <a:t>9/28/2020</a:t>
            </a:fld>
            <a:endParaRPr lang="en-US" noProof="0" dirty="0"/>
          </a:p>
        </p:txBody>
      </p:sp>
      <p:sp>
        <p:nvSpPr>
          <p:cNvPr id="13" name="Footer Placeholder 2">
            <a:extLst>
              <a:ext uri="{FF2B5EF4-FFF2-40B4-BE49-F238E27FC236}">
                <a16:creationId xmlns:a16="http://schemas.microsoft.com/office/drawing/2014/main" id="{8C05871B-E916-40A4-B5E3-65C15F5A4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4846321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Footer</a:t>
            </a:r>
          </a:p>
        </p:txBody>
      </p:sp>
      <p:sp>
        <p:nvSpPr>
          <p:cNvPr id="14" name="Slide Number Placeholder 3">
            <a:extLst>
              <a:ext uri="{FF2B5EF4-FFF2-40B4-BE49-F238E27FC236}">
                <a16:creationId xmlns:a16="http://schemas.microsoft.com/office/drawing/2014/main" id="{B45E789F-2E61-4EC0-8973-681625FE5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5670" y="6446838"/>
            <a:ext cx="78001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cxnSp>
        <p:nvCxnSpPr>
          <p:cNvPr id="15" name="Connecteur droit 19">
            <a:extLst>
              <a:ext uri="{FF2B5EF4-FFF2-40B4-BE49-F238E27FC236}">
                <a16:creationId xmlns:a16="http://schemas.microsoft.com/office/drawing/2014/main" id="{D84C14C5-D99C-45CD-8001-AC745F4FB49B}"/>
              </a:ext>
            </a:extLst>
          </p:cNvPr>
          <p:cNvCxnSpPr>
            <a:cxnSpLocks/>
          </p:cNvCxnSpPr>
          <p:nvPr userDrawn="1"/>
        </p:nvCxnSpPr>
        <p:spPr>
          <a:xfrm flipH="1">
            <a:off x="1092200" y="6446838"/>
            <a:ext cx="1643438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19">
            <a:extLst>
              <a:ext uri="{FF2B5EF4-FFF2-40B4-BE49-F238E27FC236}">
                <a16:creationId xmlns:a16="http://schemas.microsoft.com/office/drawing/2014/main" id="{019842DD-D0AB-4E35-9AB2-7DBB6E266120}"/>
              </a:ext>
            </a:extLst>
          </p:cNvPr>
          <p:cNvCxnSpPr>
            <a:cxnSpLocks/>
          </p:cNvCxnSpPr>
          <p:nvPr userDrawn="1"/>
        </p:nvCxnSpPr>
        <p:spPr>
          <a:xfrm flipH="1">
            <a:off x="8420100" y="6429376"/>
            <a:ext cx="1000462" cy="0"/>
          </a:xfrm>
          <a:prstGeom prst="line">
            <a:avLst/>
          </a:prstGeom>
          <a:ln w="285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19">
            <a:extLst>
              <a:ext uri="{FF2B5EF4-FFF2-40B4-BE49-F238E27FC236}">
                <a16:creationId xmlns:a16="http://schemas.microsoft.com/office/drawing/2014/main" id="{832851A7-B301-4616-9843-9A0D06646DFD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10765675" y="6446838"/>
            <a:ext cx="407258" cy="6350"/>
          </a:xfrm>
          <a:prstGeom prst="line">
            <a:avLst/>
          </a:prstGeom>
          <a:ln w="285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92083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DB7022-84E8-42F0-8AEA-ADED76AFD446}" type="datetime1">
              <a:rPr lang="en-US" smtClean="0"/>
              <a:t>9/28/2020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50827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arallélogramme 14">
            <a:extLst>
              <a:ext uri="{FF2B5EF4-FFF2-40B4-BE49-F238E27FC236}">
                <a16:creationId xmlns:a16="http://schemas.microsoft.com/office/drawing/2014/main" id="{BA60C70F-7EE5-4927-B922-88B1C47FADB9}"/>
              </a:ext>
            </a:extLst>
          </p:cNvPr>
          <p:cNvSpPr/>
          <p:nvPr userDrawn="1"/>
        </p:nvSpPr>
        <p:spPr>
          <a:xfrm>
            <a:off x="7448550" y="0"/>
            <a:ext cx="2857500" cy="6858000"/>
          </a:xfrm>
          <a:prstGeom prst="parallelogram">
            <a:avLst>
              <a:gd name="adj" fmla="val 0"/>
            </a:avLst>
          </a:prstGeom>
          <a:solidFill>
            <a:schemeClr val="bg1">
              <a:lumMod val="9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586422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497808"/>
            <a:ext cx="5713841" cy="4868609"/>
          </a:xfrm>
        </p:spPr>
        <p:txBody>
          <a:bodyPr anchor="ctr"/>
          <a:lstStyle/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DC51BA7-A5A7-4A7F-A707-DBBDEA7705F3}"/>
              </a:ext>
            </a:extLst>
          </p:cNvPr>
          <p:cNvSpPr/>
          <p:nvPr userDrawn="1"/>
        </p:nvSpPr>
        <p:spPr>
          <a:xfrm>
            <a:off x="0" y="2003424"/>
            <a:ext cx="1036320" cy="185737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23174BA-29D0-4C1A-95C9-5A86FD25E47A}"/>
              </a:ext>
            </a:extLst>
          </p:cNvPr>
          <p:cNvSpPr/>
          <p:nvPr userDrawn="1"/>
        </p:nvSpPr>
        <p:spPr>
          <a:xfrm>
            <a:off x="5458983" y="377398"/>
            <a:ext cx="5713840" cy="12566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Date Placeholder 1">
            <a:extLst>
              <a:ext uri="{FF2B5EF4-FFF2-40B4-BE49-F238E27FC236}">
                <a16:creationId xmlns:a16="http://schemas.microsoft.com/office/drawing/2014/main" id="{F417C55D-4AE8-427B-A32E-9F54E007E68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34126" y="6446838"/>
            <a:ext cx="258485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8D4C0741-442A-4788-81DA-4F081D559C5A}" type="datetime1">
              <a:rPr lang="en-US" noProof="0" smtClean="0"/>
              <a:t>9/28/2020</a:t>
            </a:fld>
            <a:endParaRPr lang="en-US" noProof="0" dirty="0"/>
          </a:p>
        </p:txBody>
      </p:sp>
      <p:sp>
        <p:nvSpPr>
          <p:cNvPr id="13" name="Footer Placeholder 2">
            <a:extLst>
              <a:ext uri="{FF2B5EF4-FFF2-40B4-BE49-F238E27FC236}">
                <a16:creationId xmlns:a16="http://schemas.microsoft.com/office/drawing/2014/main" id="{8C05871B-E916-40A4-B5E3-65C15F5A4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4846321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Footer</a:t>
            </a:r>
          </a:p>
        </p:txBody>
      </p:sp>
      <p:sp>
        <p:nvSpPr>
          <p:cNvPr id="14" name="Slide Number Placeholder 3">
            <a:extLst>
              <a:ext uri="{FF2B5EF4-FFF2-40B4-BE49-F238E27FC236}">
                <a16:creationId xmlns:a16="http://schemas.microsoft.com/office/drawing/2014/main" id="{B45E789F-2E61-4EC0-8973-681625FE5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5670" y="6446838"/>
            <a:ext cx="78001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BC7DA98-7B92-4F45-80F8-1AEF72A601CF}"/>
              </a:ext>
            </a:extLst>
          </p:cNvPr>
          <p:cNvSpPr/>
          <p:nvPr userDrawn="1"/>
        </p:nvSpPr>
        <p:spPr>
          <a:xfrm>
            <a:off x="1078230" y="2003423"/>
            <a:ext cx="3576082" cy="1857378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2200" y="1885125"/>
            <a:ext cx="3314700" cy="2093975"/>
          </a:xfrm>
        </p:spPr>
        <p:txBody>
          <a:bodyPr anchor="ctr">
            <a:normAutofit/>
          </a:bodyPr>
          <a:lstStyle>
            <a:lvl1pPr>
              <a:lnSpc>
                <a:spcPct val="90000"/>
              </a:lnSpc>
              <a:defRPr sz="4400" b="1">
                <a:solidFill>
                  <a:srgbClr val="FFFFFF"/>
                </a:solidFill>
                <a:latin typeface="+mn-lt"/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F96815B-4256-4CE0-9FCF-3A2967CF5792}"/>
              </a:ext>
            </a:extLst>
          </p:cNvPr>
          <p:cNvSpPr/>
          <p:nvPr userDrawn="1"/>
        </p:nvSpPr>
        <p:spPr>
          <a:xfrm>
            <a:off x="1092200" y="993775"/>
            <a:ext cx="1036320" cy="936626"/>
          </a:xfrm>
          <a:prstGeom prst="rect">
            <a:avLst/>
          </a:prstGeom>
          <a:solidFill>
            <a:schemeClr val="tx2">
              <a:lumMod val="20000"/>
              <a:lumOff val="80000"/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812829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9">
            <a:extLst>
              <a:ext uri="{FF2B5EF4-FFF2-40B4-BE49-F238E27FC236}">
                <a16:creationId xmlns:a16="http://schemas.microsoft.com/office/drawing/2014/main" id="{4F173117-1383-4956-B947-1EA7A51D0D4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654296" cy="58642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10" name="Parallélogramme 14">
            <a:extLst>
              <a:ext uri="{FF2B5EF4-FFF2-40B4-BE49-F238E27FC236}">
                <a16:creationId xmlns:a16="http://schemas.microsoft.com/office/drawing/2014/main" id="{BA60C70F-7EE5-4927-B922-88B1C47FADB9}"/>
              </a:ext>
            </a:extLst>
          </p:cNvPr>
          <p:cNvSpPr/>
          <p:nvPr userDrawn="1"/>
        </p:nvSpPr>
        <p:spPr>
          <a:xfrm>
            <a:off x="7448550" y="0"/>
            <a:ext cx="2857500" cy="6858000"/>
          </a:xfrm>
          <a:prstGeom prst="parallelogram">
            <a:avLst>
              <a:gd name="adj" fmla="val 0"/>
            </a:avLst>
          </a:prstGeom>
          <a:solidFill>
            <a:schemeClr val="bg1">
              <a:lumMod val="9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497808"/>
            <a:ext cx="5713841" cy="4868609"/>
          </a:xfrm>
        </p:spPr>
        <p:txBody>
          <a:bodyPr anchor="ctr"/>
          <a:lstStyle/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12" name="Date Placeholder 1">
            <a:extLst>
              <a:ext uri="{FF2B5EF4-FFF2-40B4-BE49-F238E27FC236}">
                <a16:creationId xmlns:a16="http://schemas.microsoft.com/office/drawing/2014/main" id="{F417C55D-4AE8-427B-A32E-9F54E007E68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34126" y="6446838"/>
            <a:ext cx="258485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470BDB9F-6784-464D-8ED7-29E60E2B21A9}" type="datetime1">
              <a:rPr lang="en-US" noProof="0" smtClean="0"/>
              <a:t>9/28/2020</a:t>
            </a:fld>
            <a:endParaRPr lang="en-US" noProof="0" dirty="0"/>
          </a:p>
        </p:txBody>
      </p:sp>
      <p:sp>
        <p:nvSpPr>
          <p:cNvPr id="13" name="Footer Placeholder 2">
            <a:extLst>
              <a:ext uri="{FF2B5EF4-FFF2-40B4-BE49-F238E27FC236}">
                <a16:creationId xmlns:a16="http://schemas.microsoft.com/office/drawing/2014/main" id="{8C05871B-E916-40A4-B5E3-65C15F5A4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4846321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Footer</a:t>
            </a:r>
          </a:p>
        </p:txBody>
      </p:sp>
      <p:sp>
        <p:nvSpPr>
          <p:cNvPr id="14" name="Slide Number Placeholder 3">
            <a:extLst>
              <a:ext uri="{FF2B5EF4-FFF2-40B4-BE49-F238E27FC236}">
                <a16:creationId xmlns:a16="http://schemas.microsoft.com/office/drawing/2014/main" id="{B45E789F-2E61-4EC0-8973-681625FE5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5670" y="6446838"/>
            <a:ext cx="78001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2200" y="1885125"/>
            <a:ext cx="3068833" cy="2093975"/>
          </a:xfrm>
        </p:spPr>
        <p:txBody>
          <a:bodyPr anchor="ctr">
            <a:normAutofit/>
          </a:bodyPr>
          <a:lstStyle>
            <a:lvl1pPr>
              <a:lnSpc>
                <a:spcPct val="90000"/>
              </a:lnSpc>
              <a:defRPr sz="4400" b="1" i="0">
                <a:solidFill>
                  <a:srgbClr val="FFFFFF"/>
                </a:solidFill>
                <a:latin typeface="+mn-lt"/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9543055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arallélogramme 14">
            <a:extLst>
              <a:ext uri="{FF2B5EF4-FFF2-40B4-BE49-F238E27FC236}">
                <a16:creationId xmlns:a16="http://schemas.microsoft.com/office/drawing/2014/main" id="{BA60C70F-7EE5-4927-B922-88B1C47FADB9}"/>
              </a:ext>
            </a:extLst>
          </p:cNvPr>
          <p:cNvSpPr/>
          <p:nvPr userDrawn="1"/>
        </p:nvSpPr>
        <p:spPr>
          <a:xfrm>
            <a:off x="7448550" y="0"/>
            <a:ext cx="2857500" cy="6858000"/>
          </a:xfrm>
          <a:prstGeom prst="parallelogram">
            <a:avLst>
              <a:gd name="adj" fmla="val 0"/>
            </a:avLst>
          </a:prstGeom>
          <a:solidFill>
            <a:schemeClr val="bg1">
              <a:lumMod val="9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4722" y="548355"/>
            <a:ext cx="6054846" cy="634336"/>
          </a:xfrm>
        </p:spPr>
        <p:txBody>
          <a:bodyPr anchor="ctr">
            <a:noAutofit/>
          </a:bodyPr>
          <a:lstStyle>
            <a:lvl1pPr>
              <a:lnSpc>
                <a:spcPct val="90000"/>
              </a:lnSpc>
              <a:defRPr sz="3600" b="1" i="0">
                <a:solidFill>
                  <a:srgbClr val="FFFFFF"/>
                </a:solidFill>
                <a:latin typeface="+mn-lt"/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0833" y="1611313"/>
            <a:ext cx="6072099" cy="3755104"/>
          </a:xfrm>
        </p:spPr>
        <p:txBody>
          <a:bodyPr anchor="t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12" name="Date Placeholder 1">
            <a:extLst>
              <a:ext uri="{FF2B5EF4-FFF2-40B4-BE49-F238E27FC236}">
                <a16:creationId xmlns:a16="http://schemas.microsoft.com/office/drawing/2014/main" id="{F417C55D-4AE8-427B-A32E-9F54E007E68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34126" y="6446838"/>
            <a:ext cx="258485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6DA3ABBD-A00D-4624-9D57-736F5DDBFABC}" type="datetime1">
              <a:rPr lang="en-US" noProof="0" smtClean="0"/>
              <a:t>9/28/2020</a:t>
            </a:fld>
            <a:endParaRPr lang="en-US" noProof="0" dirty="0"/>
          </a:p>
        </p:txBody>
      </p:sp>
      <p:sp>
        <p:nvSpPr>
          <p:cNvPr id="13" name="Footer Placeholder 2">
            <a:extLst>
              <a:ext uri="{FF2B5EF4-FFF2-40B4-BE49-F238E27FC236}">
                <a16:creationId xmlns:a16="http://schemas.microsoft.com/office/drawing/2014/main" id="{8C05871B-E916-40A4-B5E3-65C15F5A4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4846321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Footer</a:t>
            </a:r>
          </a:p>
        </p:txBody>
      </p:sp>
      <p:sp>
        <p:nvSpPr>
          <p:cNvPr id="14" name="Slide Number Placeholder 3">
            <a:extLst>
              <a:ext uri="{FF2B5EF4-FFF2-40B4-BE49-F238E27FC236}">
                <a16:creationId xmlns:a16="http://schemas.microsoft.com/office/drawing/2014/main" id="{B45E789F-2E61-4EC0-8973-681625FE5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5670" y="6446838"/>
            <a:ext cx="78001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8" name="Picture Placeholder 9">
            <a:extLst>
              <a:ext uri="{FF2B5EF4-FFF2-40B4-BE49-F238E27FC236}">
                <a16:creationId xmlns:a16="http://schemas.microsoft.com/office/drawing/2014/main" id="{4F173117-1383-4956-B947-1EA7A51D0D4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654296" cy="58642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510465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9">
            <a:extLst>
              <a:ext uri="{FF2B5EF4-FFF2-40B4-BE49-F238E27FC236}">
                <a16:creationId xmlns:a16="http://schemas.microsoft.com/office/drawing/2014/main" id="{4F173117-1383-4956-B947-1EA7A51D0D4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3541486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10" name="Parallélogramme 14">
            <a:extLst>
              <a:ext uri="{FF2B5EF4-FFF2-40B4-BE49-F238E27FC236}">
                <a16:creationId xmlns:a16="http://schemas.microsoft.com/office/drawing/2014/main" id="{BA60C70F-7EE5-4927-B922-88B1C47FADB9}"/>
              </a:ext>
            </a:extLst>
          </p:cNvPr>
          <p:cNvSpPr/>
          <p:nvPr userDrawn="1"/>
        </p:nvSpPr>
        <p:spPr>
          <a:xfrm>
            <a:off x="7448550" y="0"/>
            <a:ext cx="2857500" cy="6858000"/>
          </a:xfrm>
          <a:prstGeom prst="parallelogram">
            <a:avLst>
              <a:gd name="adj" fmla="val 0"/>
            </a:avLst>
          </a:prstGeom>
          <a:solidFill>
            <a:schemeClr val="bg1">
              <a:lumMod val="9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68577" y="880375"/>
            <a:ext cx="6054846" cy="634336"/>
          </a:xfrm>
        </p:spPr>
        <p:txBody>
          <a:bodyPr anchor="ctr">
            <a:noAutofit/>
          </a:bodyPr>
          <a:lstStyle>
            <a:lvl1pPr algn="ctr">
              <a:lnSpc>
                <a:spcPct val="90000"/>
              </a:lnSpc>
              <a:defRPr sz="3600" b="1" i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12" name="Date Placeholder 1">
            <a:extLst>
              <a:ext uri="{FF2B5EF4-FFF2-40B4-BE49-F238E27FC236}">
                <a16:creationId xmlns:a16="http://schemas.microsoft.com/office/drawing/2014/main" id="{F417C55D-4AE8-427B-A32E-9F54E007E68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34126" y="6446838"/>
            <a:ext cx="258485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6BF20AA-C418-460A-B9CF-8F3DD94C436D}" type="datetime1">
              <a:rPr lang="en-US" noProof="0" smtClean="0"/>
              <a:t>9/28/2020</a:t>
            </a:fld>
            <a:endParaRPr lang="en-US" noProof="0" dirty="0"/>
          </a:p>
        </p:txBody>
      </p:sp>
      <p:sp>
        <p:nvSpPr>
          <p:cNvPr id="13" name="Footer Placeholder 2">
            <a:extLst>
              <a:ext uri="{FF2B5EF4-FFF2-40B4-BE49-F238E27FC236}">
                <a16:creationId xmlns:a16="http://schemas.microsoft.com/office/drawing/2014/main" id="{8C05871B-E916-40A4-B5E3-65C15F5A4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4846321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Footer</a:t>
            </a:r>
          </a:p>
        </p:txBody>
      </p:sp>
      <p:sp>
        <p:nvSpPr>
          <p:cNvPr id="14" name="Slide Number Placeholder 3">
            <a:extLst>
              <a:ext uri="{FF2B5EF4-FFF2-40B4-BE49-F238E27FC236}">
                <a16:creationId xmlns:a16="http://schemas.microsoft.com/office/drawing/2014/main" id="{B45E789F-2E61-4EC0-8973-681625FE5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5670" y="6446838"/>
            <a:ext cx="78001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F446475-024F-4C71-99D3-501468ACAD11}"/>
              </a:ext>
            </a:extLst>
          </p:cNvPr>
          <p:cNvSpPr/>
          <p:nvPr userDrawn="1"/>
        </p:nvSpPr>
        <p:spPr>
          <a:xfrm>
            <a:off x="5577840" y="0"/>
            <a:ext cx="1036320" cy="6858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676028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arallélogramme 14">
            <a:extLst>
              <a:ext uri="{FF2B5EF4-FFF2-40B4-BE49-F238E27FC236}">
                <a16:creationId xmlns:a16="http://schemas.microsoft.com/office/drawing/2014/main" id="{BA60C70F-7EE5-4927-B922-88B1C47FADB9}"/>
              </a:ext>
            </a:extLst>
          </p:cNvPr>
          <p:cNvSpPr/>
          <p:nvPr userDrawn="1"/>
        </p:nvSpPr>
        <p:spPr>
          <a:xfrm>
            <a:off x="7448550" y="0"/>
            <a:ext cx="2857500" cy="6858000"/>
          </a:xfrm>
          <a:prstGeom prst="parallelogram">
            <a:avLst>
              <a:gd name="adj" fmla="val 0"/>
            </a:avLst>
          </a:prstGeom>
          <a:solidFill>
            <a:schemeClr val="bg1">
              <a:lumMod val="9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8F6D61-9E88-4632-A0A8-CB2E0CC5DEAF}"/>
              </a:ext>
            </a:extLst>
          </p:cNvPr>
          <p:cNvSpPr/>
          <p:nvPr userDrawn="1"/>
        </p:nvSpPr>
        <p:spPr>
          <a:xfrm>
            <a:off x="4654312" y="507333"/>
            <a:ext cx="7537688" cy="48495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586422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2200" y="1885125"/>
            <a:ext cx="3068833" cy="2093975"/>
          </a:xfrm>
        </p:spPr>
        <p:txBody>
          <a:bodyPr anchor="ctr">
            <a:normAutofit/>
          </a:bodyPr>
          <a:lstStyle>
            <a:lvl1pPr>
              <a:lnSpc>
                <a:spcPct val="90000"/>
              </a:lnSpc>
              <a:defRPr sz="4400" b="1" i="0">
                <a:solidFill>
                  <a:srgbClr val="FFFFFF"/>
                </a:solidFill>
                <a:latin typeface="+mn-lt"/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3373" y="943430"/>
            <a:ext cx="4699452" cy="3977366"/>
          </a:xfrm>
        </p:spPr>
        <p:txBody>
          <a:bodyPr anchor="ctr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12" name="Date Placeholder 1">
            <a:extLst>
              <a:ext uri="{FF2B5EF4-FFF2-40B4-BE49-F238E27FC236}">
                <a16:creationId xmlns:a16="http://schemas.microsoft.com/office/drawing/2014/main" id="{F417C55D-4AE8-427B-A32E-9F54E007E68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34126" y="6446838"/>
            <a:ext cx="258485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063F5CE0-F8B8-4EAA-822E-6451047E7D5F}" type="datetime1">
              <a:rPr lang="en-US" noProof="0" smtClean="0"/>
              <a:t>9/28/2020</a:t>
            </a:fld>
            <a:endParaRPr lang="en-US" noProof="0" dirty="0"/>
          </a:p>
        </p:txBody>
      </p:sp>
      <p:sp>
        <p:nvSpPr>
          <p:cNvPr id="13" name="Footer Placeholder 2">
            <a:extLst>
              <a:ext uri="{FF2B5EF4-FFF2-40B4-BE49-F238E27FC236}">
                <a16:creationId xmlns:a16="http://schemas.microsoft.com/office/drawing/2014/main" id="{8C05871B-E916-40A4-B5E3-65C15F5A4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4846321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Footer</a:t>
            </a:r>
          </a:p>
        </p:txBody>
      </p:sp>
      <p:sp>
        <p:nvSpPr>
          <p:cNvPr id="14" name="Slide Number Placeholder 3">
            <a:extLst>
              <a:ext uri="{FF2B5EF4-FFF2-40B4-BE49-F238E27FC236}">
                <a16:creationId xmlns:a16="http://schemas.microsoft.com/office/drawing/2014/main" id="{B45E789F-2E61-4EC0-8973-681625FE5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5670" y="6446838"/>
            <a:ext cx="78001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F73BF96-A07C-4AAA-A37F-65151BD22A70}"/>
              </a:ext>
            </a:extLst>
          </p:cNvPr>
          <p:cNvSpPr/>
          <p:nvPr userDrawn="1"/>
        </p:nvSpPr>
        <p:spPr>
          <a:xfrm>
            <a:off x="4370251" y="2322780"/>
            <a:ext cx="1348378" cy="121866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1277159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arallélogramme 14">
            <a:extLst>
              <a:ext uri="{FF2B5EF4-FFF2-40B4-BE49-F238E27FC236}">
                <a16:creationId xmlns:a16="http://schemas.microsoft.com/office/drawing/2014/main" id="{BA60C70F-7EE5-4927-B922-88B1C47FADB9}"/>
              </a:ext>
            </a:extLst>
          </p:cNvPr>
          <p:cNvSpPr/>
          <p:nvPr userDrawn="1"/>
        </p:nvSpPr>
        <p:spPr>
          <a:xfrm>
            <a:off x="7448550" y="0"/>
            <a:ext cx="2857500" cy="6858000"/>
          </a:xfrm>
          <a:prstGeom prst="parallelogram">
            <a:avLst>
              <a:gd name="adj" fmla="val 0"/>
            </a:avLst>
          </a:prstGeom>
          <a:solidFill>
            <a:schemeClr val="bg1">
              <a:lumMod val="9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8F6D61-9E88-4632-A0A8-CB2E0CC5DEAF}"/>
              </a:ext>
            </a:extLst>
          </p:cNvPr>
          <p:cNvSpPr/>
          <p:nvPr userDrawn="1"/>
        </p:nvSpPr>
        <p:spPr>
          <a:xfrm>
            <a:off x="4654312" y="507333"/>
            <a:ext cx="7537688" cy="48495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 userDrawn="1"/>
        </p:nvSpPr>
        <p:spPr>
          <a:xfrm>
            <a:off x="16" y="0"/>
            <a:ext cx="4654296" cy="58642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2200" y="1885125"/>
            <a:ext cx="3068833" cy="2093975"/>
          </a:xfrm>
        </p:spPr>
        <p:txBody>
          <a:bodyPr anchor="ctr">
            <a:normAutofit/>
          </a:bodyPr>
          <a:lstStyle>
            <a:lvl1pPr>
              <a:lnSpc>
                <a:spcPct val="90000"/>
              </a:lnSpc>
              <a:defRPr sz="4400" b="1" i="0">
                <a:solidFill>
                  <a:srgbClr val="FFFFFF"/>
                </a:solidFill>
                <a:latin typeface="+mn-lt"/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18529" y="943430"/>
            <a:ext cx="4654296" cy="3977366"/>
          </a:xfrm>
        </p:spPr>
        <p:txBody>
          <a:bodyPr anchor="ctr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12" name="Date Placeholder 1">
            <a:extLst>
              <a:ext uri="{FF2B5EF4-FFF2-40B4-BE49-F238E27FC236}">
                <a16:creationId xmlns:a16="http://schemas.microsoft.com/office/drawing/2014/main" id="{F417C55D-4AE8-427B-A32E-9F54E007E68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34126" y="6446838"/>
            <a:ext cx="258485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21F8AE65-7CE3-49A8-B2CC-A5A64E5730FA}" type="datetime1">
              <a:rPr lang="en-US" noProof="0" smtClean="0"/>
              <a:t>9/28/2020</a:t>
            </a:fld>
            <a:endParaRPr lang="en-US" noProof="0" dirty="0"/>
          </a:p>
        </p:txBody>
      </p:sp>
      <p:sp>
        <p:nvSpPr>
          <p:cNvPr id="13" name="Footer Placeholder 2">
            <a:extLst>
              <a:ext uri="{FF2B5EF4-FFF2-40B4-BE49-F238E27FC236}">
                <a16:creationId xmlns:a16="http://schemas.microsoft.com/office/drawing/2014/main" id="{8C05871B-E916-40A4-B5E3-65C15F5A4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4846321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Footer</a:t>
            </a:r>
          </a:p>
        </p:txBody>
      </p:sp>
      <p:sp>
        <p:nvSpPr>
          <p:cNvPr id="14" name="Slide Number Placeholder 3">
            <a:extLst>
              <a:ext uri="{FF2B5EF4-FFF2-40B4-BE49-F238E27FC236}">
                <a16:creationId xmlns:a16="http://schemas.microsoft.com/office/drawing/2014/main" id="{B45E789F-2E61-4EC0-8973-681625FE5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5670" y="6446838"/>
            <a:ext cx="78001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127F28F-6C7B-471B-9839-EF88426C1976}"/>
              </a:ext>
            </a:extLst>
          </p:cNvPr>
          <p:cNvSpPr/>
          <p:nvPr userDrawn="1"/>
        </p:nvSpPr>
        <p:spPr>
          <a:xfrm>
            <a:off x="4370251" y="2322780"/>
            <a:ext cx="1348378" cy="121866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9861624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/>
          </a:solidFill>
        </p:spPr>
        <p:txBody>
          <a:bodyPr lIns="457200" tIns="457200"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 algn="ctr">
              <a:defRPr sz="4400" b="1">
                <a:solidFill>
                  <a:srgbClr val="FFFFFF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046700-360D-4474-9946-7580E8968658}" type="datetime1">
              <a:rPr lang="en-US" noProof="0" smtClean="0"/>
              <a:t>9/28/2020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A98EE3D-8CD1-4C3F-BD1C-C98C9596463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4A4DE4A-F8EF-47D5-8C37-A9021C2BB6A3}"/>
              </a:ext>
            </a:extLst>
          </p:cNvPr>
          <p:cNvSpPr/>
          <p:nvPr userDrawn="1"/>
        </p:nvSpPr>
        <p:spPr>
          <a:xfrm>
            <a:off x="3536950" y="4535901"/>
            <a:ext cx="5118100" cy="12566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59869563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F667F3-A942-43B7-9681-6435F4941075}" type="datetime1">
              <a:rPr lang="en-US" smtClean="0"/>
              <a:t>9/28/2020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60409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arallélogramme 14">
            <a:extLst>
              <a:ext uri="{FF2B5EF4-FFF2-40B4-BE49-F238E27FC236}">
                <a16:creationId xmlns:a16="http://schemas.microsoft.com/office/drawing/2014/main" id="{F5AA8A10-E19C-430B-9D5D-8D12F92BFEC5}"/>
              </a:ext>
            </a:extLst>
          </p:cNvPr>
          <p:cNvSpPr/>
          <p:nvPr userDrawn="1"/>
        </p:nvSpPr>
        <p:spPr>
          <a:xfrm>
            <a:off x="7972121" y="0"/>
            <a:ext cx="2857500" cy="6858000"/>
          </a:xfrm>
          <a:prstGeom prst="parallelogram">
            <a:avLst>
              <a:gd name="adj" fmla="val 0"/>
            </a:avLst>
          </a:prstGeom>
          <a:solidFill>
            <a:schemeClr val="bg1">
              <a:lumMod val="9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7C93D4F-3003-4D58-9AFB-356A0F800F42}"/>
              </a:ext>
            </a:extLst>
          </p:cNvPr>
          <p:cNvSpPr/>
          <p:nvPr userDrawn="1"/>
        </p:nvSpPr>
        <p:spPr>
          <a:xfrm>
            <a:off x="6394450" y="0"/>
            <a:ext cx="153926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C8650-8C82-4FB0-9266-0148B376A8CE}" type="datetime1">
              <a:rPr lang="en-US" noProof="0" smtClean="0"/>
              <a:t>9/28/2020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6028FDE-6655-4B55-B3B4-5B366034E8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311900" cy="6858000"/>
          </a:xfrm>
        </p:spPr>
        <p:txBody>
          <a:bodyPr/>
          <a:lstStyle/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29400" y="758952"/>
            <a:ext cx="4526280" cy="3227514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6000" b="1" spc="-5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32171" y="4508500"/>
            <a:ext cx="4526280" cy="1279652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noProof="0" smtClean="0"/>
              <a:t>Click to edit Master subtitle style</a:t>
            </a:r>
            <a:endParaRPr lang="en-US" noProof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D3E1BBA-670B-4CAE-B839-50ADB23DDBC6}"/>
              </a:ext>
            </a:extLst>
          </p:cNvPr>
          <p:cNvSpPr/>
          <p:nvPr userDrawn="1"/>
        </p:nvSpPr>
        <p:spPr>
          <a:xfrm>
            <a:off x="6311900" y="0"/>
            <a:ext cx="153926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639385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1346200"/>
            <a:ext cx="2448033" cy="4530725"/>
          </a:xfrm>
        </p:spPr>
        <p:txBody>
          <a:bodyPr vert="eaVert"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92200" y="1346200"/>
            <a:ext cx="7480300" cy="4530723"/>
          </a:xfrm>
        </p:spPr>
        <p:txBody>
          <a:bodyPr vert="eaVert" lIns="45720" tIns="0" rIns="45720" bIns="0"/>
          <a:lstStyle/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76BB9-001A-4B59-8C51-603E71AE3226}" type="datetime1">
              <a:rPr lang="en-US" noProof="0" smtClean="0"/>
              <a:t>9/28/2020</a:t>
            </a:fld>
            <a:endParaRPr lang="en-US" noProof="0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Footer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B443CC6-CDCA-4595-ADAE-DCB961FF1A8E}"/>
              </a:ext>
            </a:extLst>
          </p:cNvPr>
          <p:cNvSpPr/>
          <p:nvPr userDrawn="1"/>
        </p:nvSpPr>
        <p:spPr>
          <a:xfrm rot="16200000">
            <a:off x="8871481" y="-146580"/>
            <a:ext cx="1036320" cy="132948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406879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9DE01-3159-42E8-9946-B3F7564EBC72}" type="datetime1">
              <a:rPr lang="en-US" smtClean="0"/>
              <a:t>9/28/2020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82784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arallélogramme 14">
            <a:extLst>
              <a:ext uri="{FF2B5EF4-FFF2-40B4-BE49-F238E27FC236}">
                <a16:creationId xmlns:a16="http://schemas.microsoft.com/office/drawing/2014/main" id="{98B82A56-7790-48EC-983D-AB8F703699B2}"/>
              </a:ext>
            </a:extLst>
          </p:cNvPr>
          <p:cNvSpPr/>
          <p:nvPr userDrawn="1"/>
        </p:nvSpPr>
        <p:spPr>
          <a:xfrm>
            <a:off x="7972121" y="0"/>
            <a:ext cx="2857500" cy="6858000"/>
          </a:xfrm>
          <a:prstGeom prst="parallelogram">
            <a:avLst>
              <a:gd name="adj" fmla="val 0"/>
            </a:avLst>
          </a:prstGeom>
          <a:solidFill>
            <a:schemeClr val="bg1">
              <a:lumMod val="9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A1FC6A6-F894-471F-8AA4-AE4112290279}" type="datetime1">
              <a:rPr lang="en-US" noProof="0" smtClean="0"/>
              <a:t>9/28/2020</a:t>
            </a:fld>
            <a:endParaRPr lang="en-US" noProof="0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Footer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2" name="Picture Placeholder 9">
            <a:extLst>
              <a:ext uri="{FF2B5EF4-FFF2-40B4-BE49-F238E27FC236}">
                <a16:creationId xmlns:a16="http://schemas.microsoft.com/office/drawing/2014/main" id="{E76B772A-7600-4ECE-B5A2-34827D4C710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311900" cy="6858000"/>
          </a:xfrm>
        </p:spPr>
        <p:txBody>
          <a:bodyPr/>
          <a:lstStyle/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3820398-8D1F-4543-ABA0-7A67C38769B3}"/>
              </a:ext>
            </a:extLst>
          </p:cNvPr>
          <p:cNvSpPr/>
          <p:nvPr userDrawn="1"/>
        </p:nvSpPr>
        <p:spPr>
          <a:xfrm>
            <a:off x="2451099" y="3568700"/>
            <a:ext cx="8721725" cy="23082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n-US" sz="1400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41599" y="3746500"/>
            <a:ext cx="8331202" cy="1308100"/>
          </a:xfrm>
        </p:spPr>
        <p:txBody>
          <a:bodyPr anchor="b" anchorCtr="0">
            <a:noAutofit/>
          </a:bodyPr>
          <a:lstStyle>
            <a:lvl1pPr>
              <a:lnSpc>
                <a:spcPct val="90000"/>
              </a:lnSpc>
              <a:defRPr sz="48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41600" y="5219700"/>
            <a:ext cx="8331201" cy="58674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5757C57-BBBA-44C6-9A4D-12F5D1E400AA}"/>
              </a:ext>
            </a:extLst>
          </p:cNvPr>
          <p:cNvSpPr/>
          <p:nvPr userDrawn="1"/>
        </p:nvSpPr>
        <p:spPr>
          <a:xfrm>
            <a:off x="3752850" y="3469101"/>
            <a:ext cx="5118100" cy="12566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969842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503D98FD-B63D-46E0-B974-EC5BBAC02E27}" type="datetime1">
              <a:rPr lang="en-US" noProof="0" smtClean="0"/>
              <a:t>9/28/2020</a:t>
            </a:fld>
            <a:endParaRPr lang="en-US" noProof="0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Footer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2" name="Picture Placeholder 9">
            <a:extLst>
              <a:ext uri="{FF2B5EF4-FFF2-40B4-BE49-F238E27FC236}">
                <a16:creationId xmlns:a16="http://schemas.microsoft.com/office/drawing/2014/main" id="{E76B772A-7600-4ECE-B5A2-34827D4C710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3820398-8D1F-4543-ABA0-7A67C38769B3}"/>
              </a:ext>
            </a:extLst>
          </p:cNvPr>
          <p:cNvSpPr/>
          <p:nvPr userDrawn="1"/>
        </p:nvSpPr>
        <p:spPr>
          <a:xfrm>
            <a:off x="1735138" y="3568700"/>
            <a:ext cx="8721725" cy="23082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n-US" sz="1400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30399" y="3746500"/>
            <a:ext cx="8331202" cy="1308100"/>
          </a:xfrm>
        </p:spPr>
        <p:txBody>
          <a:bodyPr anchor="b" anchorCtr="0">
            <a:noAutofit/>
          </a:bodyPr>
          <a:lstStyle>
            <a:lvl1pPr algn="ctr">
              <a:lnSpc>
                <a:spcPct val="90000"/>
              </a:lnSpc>
              <a:defRPr sz="48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30400" y="5219700"/>
            <a:ext cx="8331201" cy="586740"/>
          </a:xfrm>
        </p:spPr>
        <p:txBody>
          <a:bodyPr lIns="91440" rIns="91440" anchor="t" anchorCtr="0">
            <a:normAutofit/>
          </a:bodyPr>
          <a:lstStyle>
            <a:lvl1pPr marL="0" indent="0" algn="ctr">
              <a:buNone/>
              <a:defRPr sz="2400" cap="all" spc="200" baseline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5757C57-BBBA-44C6-9A4D-12F5D1E400AA}"/>
              </a:ext>
            </a:extLst>
          </p:cNvPr>
          <p:cNvSpPr/>
          <p:nvPr userDrawn="1"/>
        </p:nvSpPr>
        <p:spPr>
          <a:xfrm>
            <a:off x="3536950" y="3469101"/>
            <a:ext cx="5118100" cy="12566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7664897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74ECCD-A9BB-4C40-8999-9FDE0B2AF02D}" type="datetime1">
              <a:rPr lang="en-US" smtClean="0"/>
              <a:t>9/28/2020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Footer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79728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Autofit/>
          </a:bodyPr>
          <a:lstStyle>
            <a:lvl1pPr marL="0" indent="0" algn="l">
              <a:buNone/>
              <a:defRPr sz="2400" b="1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86731" y="2958274"/>
            <a:ext cx="4639736" cy="291082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Autofit/>
          </a:bodyPr>
          <a:lstStyle>
            <a:lvl1pPr marL="0" indent="0">
              <a:buNone/>
              <a:defRPr sz="2400" b="1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5395" y="2958273"/>
            <a:ext cx="4639736" cy="291082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A11315-80A2-4A6F-99BC-2337EDBA509A}" type="datetime1">
              <a:rPr lang="en-US" smtClean="0"/>
              <a:t>9/28/2020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Footer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5941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23FCEE-D38D-4315-8661-B8B16CE6B114}" type="datetime1">
              <a:rPr lang="en-US" smtClean="0"/>
              <a:t>9/28/2020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00130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rallélogramme 14">
            <a:extLst>
              <a:ext uri="{FF2B5EF4-FFF2-40B4-BE49-F238E27FC236}">
                <a16:creationId xmlns:a16="http://schemas.microsoft.com/office/drawing/2014/main" id="{AF082EE3-41AA-4817-A1CC-C33DDB8F675F}"/>
              </a:ext>
            </a:extLst>
          </p:cNvPr>
          <p:cNvSpPr/>
          <p:nvPr userDrawn="1"/>
        </p:nvSpPr>
        <p:spPr>
          <a:xfrm>
            <a:off x="4667250" y="0"/>
            <a:ext cx="2857500" cy="6858000"/>
          </a:xfrm>
          <a:prstGeom prst="parallelogram">
            <a:avLst>
              <a:gd name="adj" fmla="val 0"/>
            </a:avLst>
          </a:prstGeom>
          <a:solidFill>
            <a:schemeClr val="bg1">
              <a:lumMod val="9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27909053-E1DD-4959-BC7A-C98D3D2614DC}" type="datetime1">
              <a:rPr lang="en-US" noProof="0" smtClean="0"/>
              <a:t>9/28/2020</a:t>
            </a:fld>
            <a:endParaRPr lang="en-US" noProof="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105073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arallélogramme 14">
            <a:extLst>
              <a:ext uri="{FF2B5EF4-FFF2-40B4-BE49-F238E27FC236}">
                <a16:creationId xmlns:a16="http://schemas.microsoft.com/office/drawing/2014/main" id="{D20796F3-5674-4AF5-9623-575731F82E52}"/>
              </a:ext>
            </a:extLst>
          </p:cNvPr>
          <p:cNvSpPr/>
          <p:nvPr userDrawn="1"/>
        </p:nvSpPr>
        <p:spPr>
          <a:xfrm>
            <a:off x="4667250" y="0"/>
            <a:ext cx="2857500" cy="6858000"/>
          </a:xfrm>
          <a:prstGeom prst="parallelogram">
            <a:avLst>
              <a:gd name="adj" fmla="val 0"/>
            </a:avLst>
          </a:prstGeom>
          <a:solidFill>
            <a:schemeClr val="bg1">
              <a:lumMod val="9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6548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341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010F8E8D-DF54-49BE-BDBC-401B280C4E3C}" type="datetime1">
              <a:rPr lang="en-US" noProof="0" smtClean="0"/>
              <a:t>9/28/2020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48463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75670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F25E55C-1C16-46C6-B789-A4B2BCEF8F86}"/>
              </a:ext>
            </a:extLst>
          </p:cNvPr>
          <p:cNvSpPr/>
          <p:nvPr userDrawn="1"/>
        </p:nvSpPr>
        <p:spPr>
          <a:xfrm>
            <a:off x="0" y="1011981"/>
            <a:ext cx="1036320" cy="6858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902857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18" r:id="rId2"/>
    <p:sldLayoutId id="2147483707" r:id="rId3"/>
    <p:sldLayoutId id="2147483708" r:id="rId4"/>
    <p:sldLayoutId id="2147483719" r:id="rId5"/>
    <p:sldLayoutId id="2147483709" r:id="rId6"/>
    <p:sldLayoutId id="2147483716" r:id="rId7"/>
    <p:sldLayoutId id="2147483710" r:id="rId8"/>
    <p:sldLayoutId id="2147483711" r:id="rId9"/>
    <p:sldLayoutId id="2147483712" r:id="rId10"/>
    <p:sldLayoutId id="2147483727" r:id="rId11"/>
    <p:sldLayoutId id="2147483720" r:id="rId12"/>
    <p:sldLayoutId id="2147483721" r:id="rId13"/>
    <p:sldLayoutId id="2147483725" r:id="rId14"/>
    <p:sldLayoutId id="2147483726" r:id="rId15"/>
    <p:sldLayoutId id="2147483722" r:id="rId16"/>
    <p:sldLayoutId id="2147483723" r:id="rId17"/>
    <p:sldLayoutId id="2147483715" r:id="rId18"/>
    <p:sldLayoutId id="2147483713" r:id="rId19"/>
    <p:sldLayoutId id="2147483714" r:id="rId20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b="1" kern="1200" spc="-50" baseline="0">
          <a:solidFill>
            <a:schemeClr val="tx1">
              <a:lumMod val="75000"/>
              <a:lumOff val="25000"/>
            </a:schemeClr>
          </a:solidFill>
          <a:latin typeface="+mn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10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Wingdings" panose="05000000000000000000" pitchFamily="2" charset="2"/>
        <a:buChar char="§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" panose="05000000000000000000" pitchFamily="2" charset="2"/>
        <a:buChar char="§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" panose="05000000000000000000" pitchFamily="2" charset="2"/>
        <a:buChar char="§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" panose="05000000000000000000" pitchFamily="2" charset="2"/>
        <a:buChar char="§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" panose="05000000000000000000" pitchFamily="2" charset="2"/>
        <a:buChar char="§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 userDrawn="1">
          <p15:clr>
            <a:srgbClr val="F26B43"/>
          </p15:clr>
        </p15:guide>
        <p15:guide id="2" pos="688" userDrawn="1">
          <p15:clr>
            <a:srgbClr val="F26B43"/>
          </p15:clr>
        </p15:guide>
        <p15:guide id="3" pos="7038" userDrawn="1">
          <p15:clr>
            <a:srgbClr val="F26B43"/>
          </p15:clr>
        </p15:guide>
        <p15:guide id="4" orient="horz" pos="3702" userDrawn="1">
          <p15:clr>
            <a:srgbClr val="F26B43"/>
          </p15:clr>
        </p15:guide>
        <p15:guide id="5" orient="horz" pos="4065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microsoft.com/office/2007/relationships/hdphoto" Target="../media/hdphoto5.wdp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1.png"/><Relationship Id="rId5" Type="http://schemas.openxmlformats.org/officeDocument/2006/relationships/image" Target="../media/image30.jpeg"/><Relationship Id="rId4" Type="http://schemas.microsoft.com/office/2007/relationships/hdphoto" Target="../media/hdphoto4.wdp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6.jpe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Relationship Id="rId9" Type="http://schemas.openxmlformats.org/officeDocument/2006/relationships/image" Target="../media/image490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9.xml"/><Relationship Id="rId4" Type="http://schemas.microsoft.com/office/2007/relationships/hdphoto" Target="../media/hdphoto6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9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51.svg"/><Relationship Id="rId4" Type="http://schemas.openxmlformats.org/officeDocument/2006/relationships/image" Target="../media/image58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play.google.com/store/apps/details?id=com.blogspot.sakibhs.bmihealthadviserbangla" TargetMode="External"/><Relationship Id="rId2" Type="http://schemas.openxmlformats.org/officeDocument/2006/relationships/hyperlink" Target="https://play.google.com/store/apps/details?id=com.piroot.elcot.healthnutrition" TargetMode="External"/><Relationship Id="rId1" Type="http://schemas.openxmlformats.org/officeDocument/2006/relationships/slideLayout" Target="../slideLayouts/slideLayout9.xml"/><Relationship Id="rId5" Type="http://schemas.openxmlformats.org/officeDocument/2006/relationships/hyperlink" Target="https://play.google.com/store/apps/details?id=com.greenappstudio.bangla_physical_exercise" TargetMode="External"/><Relationship Id="rId4" Type="http://schemas.openxmlformats.org/officeDocument/2006/relationships/hyperlink" Target="https://play.google.com/store/apps/details?id=com.medical.guide_health.diet.tips" TargetMode="Externa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s://trends.google.com/trends/explore?geo=BD&amp;q=/m/02wxtgw,/m/03wbl14" TargetMode="External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47.PNG"/><Relationship Id="rId7" Type="http://schemas.openxmlformats.org/officeDocument/2006/relationships/image" Target="../media/image62.PNG"/><Relationship Id="rId12" Type="http://schemas.openxmlformats.org/officeDocument/2006/relationships/image" Target="../media/image6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1.PNG"/><Relationship Id="rId11" Type="http://schemas.openxmlformats.org/officeDocument/2006/relationships/image" Target="../media/image66.PNG"/><Relationship Id="rId5" Type="http://schemas.openxmlformats.org/officeDocument/2006/relationships/image" Target="../media/image60.PNG"/><Relationship Id="rId10" Type="http://schemas.openxmlformats.org/officeDocument/2006/relationships/image" Target="../media/image65.PNG"/><Relationship Id="rId4" Type="http://schemas.openxmlformats.org/officeDocument/2006/relationships/image" Target="../media/image59.png"/><Relationship Id="rId9" Type="http://schemas.openxmlformats.org/officeDocument/2006/relationships/image" Target="../media/image6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14.png"/><Relationship Id="rId7" Type="http://schemas.openxmlformats.org/officeDocument/2006/relationships/image" Target="../media/image1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10" Type="http://schemas.openxmlformats.org/officeDocument/2006/relationships/image" Target="../media/image21.png"/><Relationship Id="rId4" Type="http://schemas.openxmlformats.org/officeDocument/2006/relationships/image" Target="../media/image15.jpeg"/><Relationship Id="rId9" Type="http://schemas.openxmlformats.org/officeDocument/2006/relationships/image" Target="../media/image2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5.png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017FF9C-6A7E-4A79-81BB-438E8EA9676A}"/>
              </a:ext>
              <a:ext uri="{C183D7F6-B498-43B3-948B-1728B52AA6E4}">
                <adec:decorative xmlns="" xmlns:adec="http://schemas.microsoft.com/office/drawing/2017/decorative" val="0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29399" y="2597604"/>
            <a:ext cx="4883332" cy="1434854"/>
          </a:xfrm>
        </p:spPr>
        <p:txBody>
          <a:bodyPr/>
          <a:lstStyle/>
          <a:p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CSE 299</a:t>
            </a:r>
            <a:b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3600" dirty="0" smtClean="0">
                <a:solidFill>
                  <a:srgbClr val="78D67F"/>
                </a:solidFill>
              </a:rPr>
              <a:t>Final Presentation</a:t>
            </a:r>
            <a:endParaRPr lang="en-US" sz="2800" dirty="0">
              <a:solidFill>
                <a:srgbClr val="78D67F"/>
              </a:solidFill>
            </a:endParaRP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FFFB5E3C-FE17-44EA-B59B-183125D08F7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Presenting by : </a:t>
            </a:r>
            <a:r>
              <a:rPr lang="en-US" b="1" dirty="0" smtClean="0"/>
              <a:t>group 1</a:t>
            </a:r>
            <a:endParaRPr lang="en-US" b="1" dirty="0"/>
          </a:p>
          <a:p>
            <a:r>
              <a:rPr lang="en-US" sz="2000" dirty="0" smtClean="0"/>
              <a:t>Date : </a:t>
            </a:r>
            <a:r>
              <a:rPr lang="en-US" sz="2000" b="1" dirty="0" smtClean="0"/>
              <a:t>24.09.2020</a:t>
            </a:r>
            <a:endParaRPr lang="en-US" sz="20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649062" y="143421"/>
            <a:ext cx="4772297" cy="2339102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bg1"/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Dietary</a:t>
            </a:r>
            <a:r>
              <a:rPr 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  <a:r>
              <a:rPr lang="en-US" sz="4000" b="1" dirty="0"/>
              <a:t> </a:t>
            </a:r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 Cloud-based </a:t>
            </a:r>
          </a:p>
          <a:p>
            <a:pPr algn="ctr"/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Nutriment &amp; Fitness </a:t>
            </a:r>
            <a:r>
              <a:rPr 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Assistant</a:t>
            </a:r>
          </a:p>
          <a:p>
            <a:pPr algn="ctr"/>
            <a:r>
              <a:rPr 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fact-based) </a:t>
            </a:r>
            <a:r>
              <a:rPr 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Android </a:t>
            </a:r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App for Bangladeshi Youths.</a:t>
            </a:r>
          </a:p>
          <a:p>
            <a:pPr algn="ctr"/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75"/>
          <a:stretch/>
        </p:blipFill>
        <p:spPr>
          <a:xfrm>
            <a:off x="2076857" y="2652704"/>
            <a:ext cx="1863228" cy="3402129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6034" y="1407882"/>
            <a:ext cx="628478" cy="628478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31664CF3-C0D1-4769-8E59-8694AF07951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6313716" y="1"/>
            <a:ext cx="139338" cy="6857999"/>
          </a:xfrm>
          <a:prstGeom prst="rect">
            <a:avLst/>
          </a:prstGeom>
          <a:solidFill>
            <a:schemeClr val="tx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7412" y="2035629"/>
            <a:ext cx="745525" cy="74552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46" y="3762103"/>
            <a:ext cx="1472429" cy="2656113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7531" y="3672761"/>
            <a:ext cx="1567543" cy="2870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785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6">
            <a:extLst>
              <a:ext uri="{FF2B5EF4-FFF2-40B4-BE49-F238E27FC236}">
                <a16:creationId xmlns:a16="http://schemas.microsoft.com/office/drawing/2014/main" id="{36DB04AA-2B2C-4162-AD6D-1FF802682C3D}"/>
              </a:ext>
            </a:extLst>
          </p:cNvPr>
          <p:cNvSpPr txBox="1">
            <a:spLocks/>
          </p:cNvSpPr>
          <p:nvPr/>
        </p:nvSpPr>
        <p:spPr>
          <a:xfrm>
            <a:off x="478154" y="87086"/>
            <a:ext cx="5983605" cy="84037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4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</a:rPr>
              <a:t>Scholarly Articles</a:t>
            </a:r>
            <a:endParaRPr lang="en-US" sz="4000" dirty="0">
              <a:solidFill>
                <a:schemeClr val="tx1">
                  <a:lumMod val="65000"/>
                  <a:lumOff val="35000"/>
                </a:schemeClr>
              </a:solidFill>
              <a:latin typeface="Arial Rounded MT Bold" panose="020F0704030504030204" pitchFamily="34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513805" y="940526"/>
            <a:ext cx="4511041" cy="17422"/>
          </a:xfrm>
          <a:prstGeom prst="line">
            <a:avLst/>
          </a:prstGeom>
          <a:ln w="57150">
            <a:solidFill>
              <a:srgbClr val="59C3A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063" y="1826623"/>
            <a:ext cx="6102531" cy="370331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TextBox 1"/>
          <p:cNvSpPr txBox="1"/>
          <p:nvPr/>
        </p:nvSpPr>
        <p:spPr>
          <a:xfrm>
            <a:off x="6940731" y="1628503"/>
            <a:ext cx="486809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Clr>
                <a:srgbClr val="59C3AF"/>
              </a:buClr>
              <a:buFont typeface="Wingdings" panose="05000000000000000000" pitchFamily="2" charset="2"/>
              <a:buChar char="§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This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project aims to develop a platform for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an intelligent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planning of the user’s meals, based on their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clinical conditions.</a:t>
            </a:r>
          </a:p>
          <a:p>
            <a:pPr algn="just">
              <a:buClr>
                <a:srgbClr val="59C3AF"/>
              </a:buClr>
            </a:pPr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Clr>
                <a:srgbClr val="59C3AF"/>
              </a:buClr>
              <a:buFont typeface="Wingdings" panose="05000000000000000000" pitchFamily="2" charset="2"/>
              <a:buChar char="§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application of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machine learning algorithms 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on nutrition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in healthcare services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and continuous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care is thus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a key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topic of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research.</a:t>
            </a:r>
          </a:p>
          <a:p>
            <a:pPr algn="just">
              <a:buClr>
                <a:srgbClr val="59C3AF"/>
              </a:buClr>
            </a:pPr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Clr>
                <a:srgbClr val="59C3AF"/>
              </a:buClr>
              <a:buFont typeface="Wingdings" panose="05000000000000000000" pitchFamily="2" charset="2"/>
              <a:buChar char="§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They use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Design 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Science Research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(DSR) investigation methodology, ensuring that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the solution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to the problem accomplishes all needs and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requirements of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professionals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99790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6">
            <a:extLst>
              <a:ext uri="{FF2B5EF4-FFF2-40B4-BE49-F238E27FC236}">
                <a16:creationId xmlns:a16="http://schemas.microsoft.com/office/drawing/2014/main" id="{36DB04AA-2B2C-4162-AD6D-1FF802682C3D}"/>
              </a:ext>
            </a:extLst>
          </p:cNvPr>
          <p:cNvSpPr txBox="1">
            <a:spLocks/>
          </p:cNvSpPr>
          <p:nvPr/>
        </p:nvSpPr>
        <p:spPr>
          <a:xfrm>
            <a:off x="478154" y="87086"/>
            <a:ext cx="5983605" cy="84037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4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</a:rPr>
              <a:t>Our Observation</a:t>
            </a:r>
            <a:endParaRPr lang="en-US" sz="4000" dirty="0">
              <a:solidFill>
                <a:schemeClr val="tx1">
                  <a:lumMod val="65000"/>
                  <a:lumOff val="35000"/>
                </a:schemeClr>
              </a:solidFill>
              <a:latin typeface="Arial Rounded MT Bold" panose="020F0704030504030204" pitchFamily="34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548640" y="914400"/>
            <a:ext cx="4380411" cy="17419"/>
          </a:xfrm>
          <a:prstGeom prst="line">
            <a:avLst/>
          </a:prstGeom>
          <a:ln w="57150">
            <a:solidFill>
              <a:srgbClr val="59C3A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923110" y="1724297"/>
            <a:ext cx="9710057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Observation from “Scholarly Articles”….</a:t>
            </a:r>
          </a:p>
          <a:p>
            <a:endParaRPr lang="en-US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Clr>
                <a:srgbClr val="D51A61"/>
              </a:buClr>
              <a:buFont typeface="Wingdings" panose="05000000000000000000" pitchFamily="2" charset="2"/>
              <a:buChar char="§"/>
            </a:pPr>
            <a:r>
              <a:rPr lang="en-US" sz="2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Research based work with mobile application is very minimum.</a:t>
            </a:r>
          </a:p>
          <a:p>
            <a:pPr>
              <a:buClr>
                <a:srgbClr val="D51A61"/>
              </a:buClr>
            </a:pPr>
            <a:endParaRPr lang="en-US" sz="2200" dirty="0" smtClean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Clr>
                <a:srgbClr val="D51A61"/>
              </a:buClr>
              <a:buFont typeface="Wingdings" panose="05000000000000000000" pitchFamily="2" charset="2"/>
              <a:buChar char="§"/>
            </a:pPr>
            <a:r>
              <a:rPr lang="en-US" sz="2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case of food/nutrition/health; some </a:t>
            </a:r>
            <a:r>
              <a:rPr lang="en-US" sz="2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</a:t>
            </a:r>
            <a:r>
              <a:rPr lang="en-US" sz="2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based approach's like food recognition using </a:t>
            </a:r>
            <a:r>
              <a:rPr lang="en-US" sz="2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</a:t>
            </a:r>
            <a:r>
              <a:rPr lang="en-US" sz="2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food recommendation using </a:t>
            </a:r>
            <a:r>
              <a:rPr lang="en-US" sz="2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  <a:r>
              <a:rPr lang="en-US" sz="2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&amp; </a:t>
            </a:r>
            <a:r>
              <a:rPr lang="en-US" sz="2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Chabot </a:t>
            </a:r>
            <a:r>
              <a:rPr lang="en-US" sz="2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Q/A.</a:t>
            </a:r>
          </a:p>
          <a:p>
            <a:pPr>
              <a:buClr>
                <a:srgbClr val="D51A61"/>
              </a:buClr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>
                <a:srgbClr val="D51A61"/>
              </a:buClr>
            </a:pPr>
            <a:r>
              <a:rPr lang="en-US" sz="2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 we decided to apply;</a:t>
            </a:r>
          </a:p>
          <a:p>
            <a:pPr>
              <a:buClr>
                <a:srgbClr val="D51A61"/>
              </a:buClr>
            </a:pPr>
            <a:r>
              <a:rPr lang="en-US" sz="2400" b="1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 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approach using </a:t>
            </a:r>
            <a:r>
              <a:rPr lang="en-US" sz="2400" b="1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KNN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for food recommendation &amp; Chabot for Q/A or guideline.  </a:t>
            </a:r>
          </a:p>
          <a:p>
            <a:pPr>
              <a:buClr>
                <a:srgbClr val="D51A61"/>
              </a:buClr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2390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6">
            <a:extLst>
              <a:ext uri="{FF2B5EF4-FFF2-40B4-BE49-F238E27FC236}">
                <a16:creationId xmlns:a16="http://schemas.microsoft.com/office/drawing/2014/main" id="{36DB04AA-2B2C-4162-AD6D-1FF802682C3D}"/>
              </a:ext>
            </a:extLst>
          </p:cNvPr>
          <p:cNvSpPr txBox="1">
            <a:spLocks/>
          </p:cNvSpPr>
          <p:nvPr/>
        </p:nvSpPr>
        <p:spPr>
          <a:xfrm>
            <a:off x="478154" y="87086"/>
            <a:ext cx="5983605" cy="84037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4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</a:rPr>
              <a:t>Existing Similar Work</a:t>
            </a:r>
            <a:endParaRPr lang="en-US" sz="4000" dirty="0">
              <a:solidFill>
                <a:schemeClr val="tx1">
                  <a:lumMod val="65000"/>
                  <a:lumOff val="35000"/>
                </a:schemeClr>
              </a:solidFill>
              <a:latin typeface="Arial Rounded MT Bold" panose="020F0704030504030204" pitchFamily="34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557349" y="914400"/>
            <a:ext cx="5286102" cy="34836"/>
          </a:xfrm>
          <a:prstGeom prst="line">
            <a:avLst/>
          </a:prstGeom>
          <a:ln w="57150">
            <a:solidFill>
              <a:srgbClr val="59C3A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4" descr="C:\Users\ASUS\Desktop\116359193_334642524369617_6185672998906956337_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576" y="1491343"/>
            <a:ext cx="2184235" cy="3498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ounded Rectangular Callout 8"/>
          <p:cNvSpPr/>
          <p:nvPr/>
        </p:nvSpPr>
        <p:spPr>
          <a:xfrm>
            <a:off x="570411" y="1160417"/>
            <a:ext cx="1905000" cy="536448"/>
          </a:xfrm>
          <a:prstGeom prst="wedgeRoundRectCallou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Health and Nutrition</a:t>
            </a:r>
            <a:endParaRPr lang="en-US" dirty="0">
              <a:solidFill>
                <a:schemeClr val="tx1"/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</p:txBody>
      </p:sp>
      <p:sp>
        <p:nvSpPr>
          <p:cNvPr id="10" name="8-Point Star 9"/>
          <p:cNvSpPr/>
          <p:nvPr/>
        </p:nvSpPr>
        <p:spPr>
          <a:xfrm>
            <a:off x="232956" y="1465217"/>
            <a:ext cx="685800" cy="609600"/>
          </a:xfrm>
          <a:prstGeom prst="star8">
            <a:avLst/>
          </a:prstGeom>
          <a:solidFill>
            <a:schemeClr val="bg1"/>
          </a:solidFill>
          <a:ln w="38100">
            <a:solidFill>
              <a:srgbClr val="FF5D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4.6</a:t>
            </a:r>
            <a:endParaRPr lang="en-US" sz="16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18308" y="5381898"/>
            <a:ext cx="2751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D51A61"/>
              </a:buClr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87681" y="5129348"/>
            <a:ext cx="242098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Contains tips like health, nutrition, home remedies.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Food recipes.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Vitamin sources.</a:t>
            </a:r>
            <a:endParaRPr lang="en-US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3" descr="C:\Users\ASUS\Desktop\116338426_1401333033393269_5566238360133397739_n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300"/>
                    </a14:imgEffect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6024"/>
          <a:stretch/>
        </p:blipFill>
        <p:spPr bwMode="auto">
          <a:xfrm>
            <a:off x="3594463" y="1471747"/>
            <a:ext cx="2144486" cy="3535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ounded Rectangular Callout 11"/>
          <p:cNvSpPr/>
          <p:nvPr/>
        </p:nvSpPr>
        <p:spPr>
          <a:xfrm>
            <a:off x="3561805" y="1158240"/>
            <a:ext cx="1905000" cy="536448"/>
          </a:xfrm>
          <a:prstGeom prst="wedgeRoundRectCallou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Calorie and Diet</a:t>
            </a:r>
            <a:endParaRPr lang="en-US" dirty="0">
              <a:solidFill>
                <a:schemeClr val="tx1"/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</p:txBody>
      </p:sp>
      <p:sp>
        <p:nvSpPr>
          <p:cNvPr id="13" name="8-Point Star 12"/>
          <p:cNvSpPr/>
          <p:nvPr/>
        </p:nvSpPr>
        <p:spPr>
          <a:xfrm>
            <a:off x="3230881" y="1454332"/>
            <a:ext cx="685800" cy="609600"/>
          </a:xfrm>
          <a:prstGeom prst="star8">
            <a:avLst/>
          </a:prstGeom>
          <a:solidFill>
            <a:schemeClr val="bg1"/>
          </a:solidFill>
          <a:ln w="38100">
            <a:solidFill>
              <a:srgbClr val="FF5D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4.2</a:t>
            </a:r>
            <a:endParaRPr lang="en-US" sz="16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435533" y="5168535"/>
            <a:ext cx="266917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Contains BMI, BMR &amp; diet calculator.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Calorie chart.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Diet Guideline.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Food recipes.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Picture 2" descr="C:\Users\ASUS\Desktop\116637135_2768880640009673_5833187488071897885_n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36"/>
          <a:stretch/>
        </p:blipFill>
        <p:spPr bwMode="auto">
          <a:xfrm>
            <a:off x="6511834" y="1393370"/>
            <a:ext cx="2092234" cy="3570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ounded Rectangular Callout 15"/>
          <p:cNvSpPr/>
          <p:nvPr/>
        </p:nvSpPr>
        <p:spPr>
          <a:xfrm>
            <a:off x="6463937" y="1151708"/>
            <a:ext cx="2133600" cy="536448"/>
          </a:xfrm>
          <a:prstGeom prst="wedgeRoundRectCallou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Healthy Diet foods &amp; Fitness Help</a:t>
            </a:r>
            <a:endParaRPr lang="en-US" dirty="0">
              <a:solidFill>
                <a:schemeClr val="tx1"/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</p:txBody>
      </p:sp>
      <p:sp>
        <p:nvSpPr>
          <p:cNvPr id="17" name="8-Point Star 16"/>
          <p:cNvSpPr/>
          <p:nvPr/>
        </p:nvSpPr>
        <p:spPr>
          <a:xfrm>
            <a:off x="6113418" y="1384663"/>
            <a:ext cx="685800" cy="609600"/>
          </a:xfrm>
          <a:prstGeom prst="star8">
            <a:avLst/>
          </a:prstGeom>
          <a:solidFill>
            <a:schemeClr val="bg1"/>
          </a:solidFill>
          <a:ln w="38100">
            <a:solidFill>
              <a:srgbClr val="FF5D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4.5</a:t>
            </a:r>
            <a:endParaRPr lang="en-US" sz="16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204857" y="5016589"/>
            <a:ext cx="30175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Full of tips like weight gain &amp; loss, home remedies.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Information about diseases.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Beauty &amp; lifestyle tips.</a:t>
            </a:r>
            <a:endParaRPr lang="en-US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" name="Picture 5" descr="C:\Users\ASUS\Downloads\116368422_611725949758861_7179823922212837649_n.jp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47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445" t="11042" r="8762" b="10896"/>
          <a:stretch/>
        </p:blipFill>
        <p:spPr bwMode="auto">
          <a:xfrm>
            <a:off x="9498874" y="1428206"/>
            <a:ext cx="2309912" cy="3522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ounded Rectangular Callout 20"/>
          <p:cNvSpPr/>
          <p:nvPr/>
        </p:nvSpPr>
        <p:spPr>
          <a:xfrm>
            <a:off x="9518469" y="1119051"/>
            <a:ext cx="2018211" cy="473311"/>
          </a:xfrm>
          <a:prstGeom prst="wedgeRoundRectCallou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Physical Exercise</a:t>
            </a:r>
            <a:endParaRPr lang="en-US" dirty="0">
              <a:solidFill>
                <a:schemeClr val="tx1"/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</p:txBody>
      </p:sp>
      <p:sp>
        <p:nvSpPr>
          <p:cNvPr id="22" name="8-Point Star 21"/>
          <p:cNvSpPr/>
          <p:nvPr/>
        </p:nvSpPr>
        <p:spPr>
          <a:xfrm>
            <a:off x="9191897" y="1362892"/>
            <a:ext cx="685800" cy="609600"/>
          </a:xfrm>
          <a:prstGeom prst="star8">
            <a:avLst/>
          </a:prstGeom>
          <a:solidFill>
            <a:schemeClr val="bg1"/>
          </a:solidFill>
          <a:ln w="38100">
            <a:solidFill>
              <a:srgbClr val="FF5D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4.4</a:t>
            </a:r>
            <a:endParaRPr lang="en-US" sz="16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9239796" y="5059678"/>
            <a:ext cx="266917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Workout guideline on different section.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Workout details.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Fitness tips.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Workout related basic information .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8555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500"/>
                            </p:stCondLst>
                            <p:childTnLst>
                              <p:par>
                                <p:cTn id="5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4" grpId="0"/>
      <p:bldP spid="12" grpId="0" animBg="1"/>
      <p:bldP spid="13" grpId="0" animBg="1"/>
      <p:bldP spid="14" grpId="0"/>
      <p:bldP spid="16" grpId="0" animBg="1"/>
      <p:bldP spid="17" grpId="0" animBg="1"/>
      <p:bldP spid="19" grpId="0"/>
      <p:bldP spid="21" grpId="0" animBg="1"/>
      <p:bldP spid="22" grpId="0" animBg="1"/>
      <p:bldP spid="2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6">
            <a:extLst>
              <a:ext uri="{FF2B5EF4-FFF2-40B4-BE49-F238E27FC236}">
                <a16:creationId xmlns:a16="http://schemas.microsoft.com/office/drawing/2014/main" id="{36DB04AA-2B2C-4162-AD6D-1FF802682C3D}"/>
              </a:ext>
            </a:extLst>
          </p:cNvPr>
          <p:cNvSpPr txBox="1">
            <a:spLocks/>
          </p:cNvSpPr>
          <p:nvPr/>
        </p:nvSpPr>
        <p:spPr>
          <a:xfrm>
            <a:off x="478154" y="87086"/>
            <a:ext cx="5983605" cy="84037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4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</a:rPr>
              <a:t>Our Observation</a:t>
            </a:r>
            <a:endParaRPr lang="en-US" sz="4000" dirty="0">
              <a:solidFill>
                <a:schemeClr val="tx1">
                  <a:lumMod val="65000"/>
                  <a:lumOff val="35000"/>
                </a:schemeClr>
              </a:solidFill>
              <a:latin typeface="Arial Rounded MT Bold" panose="020F0704030504030204" pitchFamily="34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574765" y="931818"/>
            <a:ext cx="4406537" cy="26127"/>
          </a:xfrm>
          <a:prstGeom prst="line">
            <a:avLst/>
          </a:prstGeom>
          <a:ln w="57150">
            <a:solidFill>
              <a:srgbClr val="59C3A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062445" y="1367245"/>
            <a:ext cx="9562012" cy="5201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choose 4 apps (rating : </a:t>
            </a:r>
            <a:r>
              <a:rPr 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4.2+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by our </a:t>
            </a:r>
            <a:r>
              <a:rPr 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native developers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So, we observed..</a:t>
            </a:r>
          </a:p>
          <a:p>
            <a:endParaRPr lang="en-US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Clr>
                <a:srgbClr val="D51A61"/>
              </a:buClr>
              <a:buFont typeface="Wingdings" panose="05000000000000000000" pitchFamily="2" charset="2"/>
              <a:buChar char="§"/>
            </a:pP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Majority of them for nutrition guideline app.</a:t>
            </a:r>
          </a:p>
          <a:p>
            <a:pPr>
              <a:buClr>
                <a:srgbClr val="D51A61"/>
              </a:buClr>
            </a:pPr>
            <a:endParaRPr lang="en-US" sz="2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Clr>
                <a:srgbClr val="D51A61"/>
              </a:buClr>
              <a:buFont typeface="Wingdings" panose="05000000000000000000" pitchFamily="2" charset="2"/>
              <a:buChar char="§"/>
            </a:pP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Nutrition &amp; fitness not in a single app.</a:t>
            </a:r>
          </a:p>
          <a:p>
            <a:pPr>
              <a:buClr>
                <a:srgbClr val="D51A61"/>
              </a:buClr>
            </a:pPr>
            <a:endParaRPr lang="en-US" sz="2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Clr>
                <a:srgbClr val="D51A61"/>
              </a:buClr>
              <a:buFont typeface="Wingdings" panose="05000000000000000000" pitchFamily="2" charset="2"/>
              <a:buChar char="§"/>
            </a:pP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All are mostly static guideline/tips providing app.</a:t>
            </a:r>
          </a:p>
          <a:p>
            <a:pPr>
              <a:buClr>
                <a:srgbClr val="D51A61"/>
              </a:buClr>
            </a:pPr>
            <a:endParaRPr lang="en-US" sz="2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Clr>
                <a:srgbClr val="D51A61"/>
              </a:buClr>
              <a:buFont typeface="Wingdings" panose="05000000000000000000" pitchFamily="2" charset="2"/>
              <a:buChar char="§"/>
            </a:pP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Not mentioned guideline/tips sources.</a:t>
            </a:r>
          </a:p>
          <a:p>
            <a:pPr marL="342900" indent="-342900">
              <a:buClr>
                <a:srgbClr val="D51A61"/>
              </a:buClr>
              <a:buFont typeface="Wingdings" panose="05000000000000000000" pitchFamily="2" charset="2"/>
              <a:buChar char="§"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>
                <a:srgbClr val="D51A61"/>
              </a:buClr>
            </a:pP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So we decided to build;</a:t>
            </a:r>
          </a:p>
          <a:p>
            <a:pPr>
              <a:buClr>
                <a:srgbClr val="D51A61"/>
              </a:buClr>
            </a:pP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A single app with both “</a:t>
            </a:r>
            <a:r>
              <a:rPr lang="en-US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Nutrition” &amp; “Fitness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” section. Also following </a:t>
            </a:r>
          </a:p>
          <a:p>
            <a:pPr>
              <a:buClr>
                <a:srgbClr val="D51A61"/>
              </a:buClr>
            </a:pPr>
            <a:r>
              <a:rPr lang="en-US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valid source 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for resources and customize option for all variation of users.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1633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6">
            <a:extLst>
              <a:ext uri="{FF2B5EF4-FFF2-40B4-BE49-F238E27FC236}">
                <a16:creationId xmlns:a16="http://schemas.microsoft.com/office/drawing/2014/main" id="{36DB04AA-2B2C-4162-AD6D-1FF802682C3D}"/>
              </a:ext>
            </a:extLst>
          </p:cNvPr>
          <p:cNvSpPr txBox="1">
            <a:spLocks/>
          </p:cNvSpPr>
          <p:nvPr/>
        </p:nvSpPr>
        <p:spPr>
          <a:xfrm>
            <a:off x="478154" y="87086"/>
            <a:ext cx="5983605" cy="84037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4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</a:rPr>
              <a:t>Market Research</a:t>
            </a:r>
            <a:endParaRPr lang="en-US" sz="4000" dirty="0">
              <a:solidFill>
                <a:schemeClr val="tx1">
                  <a:lumMod val="65000"/>
                  <a:lumOff val="35000"/>
                </a:schemeClr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011" y="1185452"/>
            <a:ext cx="11025051" cy="551579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4393474" y="4767945"/>
            <a:ext cx="35922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  <a:latin typeface="Arial Rounded MT Bold" panose="020F0704030504030204" pitchFamily="34" charset="0"/>
              </a:rPr>
              <a:t>Why Android Application ?</a:t>
            </a:r>
            <a:endParaRPr lang="en-US" sz="2000" dirty="0">
              <a:solidFill>
                <a:srgbClr val="FF0000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8" name="Oval 7"/>
          <p:cNvSpPr/>
          <p:nvPr/>
        </p:nvSpPr>
        <p:spPr>
          <a:xfrm>
            <a:off x="646611" y="1547949"/>
            <a:ext cx="762000" cy="4572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637902" y="4295503"/>
            <a:ext cx="762000" cy="4572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own Arrow 9"/>
          <p:cNvSpPr/>
          <p:nvPr/>
        </p:nvSpPr>
        <p:spPr>
          <a:xfrm rot="10800000">
            <a:off x="10554788" y="2053046"/>
            <a:ext cx="533400" cy="609600"/>
          </a:xfrm>
          <a:prstGeom prst="downArrow">
            <a:avLst>
              <a:gd name="adj1" fmla="val 50000"/>
              <a:gd name="adj2" fmla="val 52174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ight Arrow 3"/>
          <p:cNvSpPr/>
          <p:nvPr/>
        </p:nvSpPr>
        <p:spPr>
          <a:xfrm rot="10800000">
            <a:off x="1881051" y="4319451"/>
            <a:ext cx="478972" cy="426720"/>
          </a:xfrm>
          <a:prstGeom prst="rightArrow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574766" y="914400"/>
            <a:ext cx="4275908" cy="17419"/>
          </a:xfrm>
          <a:prstGeom prst="line">
            <a:avLst/>
          </a:prstGeom>
          <a:ln w="57150">
            <a:solidFill>
              <a:srgbClr val="59C3A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0752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 animBg="1"/>
      <p:bldP spid="9" grpId="0" animBg="1"/>
      <p:bldP spid="10" grpId="0" animBg="1"/>
      <p:bldP spid="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6">
            <a:extLst>
              <a:ext uri="{FF2B5EF4-FFF2-40B4-BE49-F238E27FC236}">
                <a16:creationId xmlns:a16="http://schemas.microsoft.com/office/drawing/2014/main" id="{36DB04AA-2B2C-4162-AD6D-1FF802682C3D}"/>
              </a:ext>
            </a:extLst>
          </p:cNvPr>
          <p:cNvSpPr txBox="1">
            <a:spLocks/>
          </p:cNvSpPr>
          <p:nvPr/>
        </p:nvSpPr>
        <p:spPr>
          <a:xfrm>
            <a:off x="478154" y="87086"/>
            <a:ext cx="5983605" cy="84037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4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</a:rPr>
              <a:t>Market Research</a:t>
            </a:r>
            <a:endParaRPr lang="en-US" sz="4000" dirty="0">
              <a:solidFill>
                <a:schemeClr val="tx1">
                  <a:lumMod val="65000"/>
                  <a:lumOff val="35000"/>
                </a:schemeClr>
              </a:solidFill>
              <a:latin typeface="Arial Rounded MT Bold" panose="020F0704030504030204" pitchFamily="34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574766" y="914400"/>
            <a:ext cx="4275908" cy="17419"/>
          </a:xfrm>
          <a:prstGeom prst="line">
            <a:avLst/>
          </a:prstGeom>
          <a:ln w="57150">
            <a:solidFill>
              <a:srgbClr val="59C3A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939" y="1260566"/>
            <a:ext cx="10415450" cy="534924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Right Arrow 5"/>
          <p:cNvSpPr/>
          <p:nvPr/>
        </p:nvSpPr>
        <p:spPr>
          <a:xfrm rot="1920000">
            <a:off x="3385019" y="4634551"/>
            <a:ext cx="381000" cy="304800"/>
          </a:xfrm>
          <a:prstGeom prst="rightArrow">
            <a:avLst/>
          </a:prstGeom>
          <a:solidFill>
            <a:srgbClr val="139DFC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 rot="1500000">
            <a:off x="3554543" y="5646866"/>
            <a:ext cx="381000" cy="304800"/>
          </a:xfrm>
          <a:prstGeom prst="rightArrow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378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6">
            <a:extLst>
              <a:ext uri="{FF2B5EF4-FFF2-40B4-BE49-F238E27FC236}">
                <a16:creationId xmlns:a16="http://schemas.microsoft.com/office/drawing/2014/main" id="{36DB04AA-2B2C-4162-AD6D-1FF802682C3D}"/>
              </a:ext>
            </a:extLst>
          </p:cNvPr>
          <p:cNvSpPr txBox="1">
            <a:spLocks/>
          </p:cNvSpPr>
          <p:nvPr/>
        </p:nvSpPr>
        <p:spPr>
          <a:xfrm>
            <a:off x="478154" y="87086"/>
            <a:ext cx="5983605" cy="84037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4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</a:rPr>
              <a:t>Our Observation</a:t>
            </a:r>
            <a:endParaRPr lang="en-US" sz="4000" dirty="0">
              <a:solidFill>
                <a:schemeClr val="tx1">
                  <a:lumMod val="65000"/>
                  <a:lumOff val="35000"/>
                </a:schemeClr>
              </a:solidFill>
              <a:latin typeface="Arial Rounded MT Bold" panose="020F0704030504030204" pitchFamily="34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557349" y="940526"/>
            <a:ext cx="4310742" cy="8710"/>
          </a:xfrm>
          <a:prstGeom prst="line">
            <a:avLst/>
          </a:prstGeom>
          <a:ln w="57150">
            <a:solidFill>
              <a:srgbClr val="59C3A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2368732" y="2586445"/>
            <a:ext cx="716715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D51A61"/>
              </a:buClr>
              <a:buFont typeface="Wingdings" panose="05000000000000000000" pitchFamily="2" charset="2"/>
              <a:buChar char="§"/>
            </a:pP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In previous 2 slides we observed Android took a very strong place in operating system market.</a:t>
            </a:r>
          </a:p>
          <a:p>
            <a:pPr marL="342900" indent="-342900">
              <a:buClr>
                <a:srgbClr val="D51A61"/>
              </a:buClr>
              <a:buFont typeface="Wingdings" panose="05000000000000000000" pitchFamily="2" charset="2"/>
              <a:buChar char="§"/>
            </a:pPr>
            <a:endParaRPr lang="en-US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Clr>
                <a:srgbClr val="D51A61"/>
              </a:buClr>
              <a:buFont typeface="Wingdings" panose="05000000000000000000" pitchFamily="2" charset="2"/>
              <a:buChar char="§"/>
            </a:pP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So, we choose our app development for Android Operating System to reach more end user.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1712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6">
            <a:extLst>
              <a:ext uri="{FF2B5EF4-FFF2-40B4-BE49-F238E27FC236}">
                <a16:creationId xmlns:a16="http://schemas.microsoft.com/office/drawing/2014/main" id="{36DB04AA-2B2C-4162-AD6D-1FF802682C3D}"/>
              </a:ext>
            </a:extLst>
          </p:cNvPr>
          <p:cNvSpPr txBox="1">
            <a:spLocks/>
          </p:cNvSpPr>
          <p:nvPr/>
        </p:nvSpPr>
        <p:spPr>
          <a:xfrm>
            <a:off x="478154" y="87086"/>
            <a:ext cx="5983605" cy="84037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dirty="0" smtClean="0"/>
              <a:t>Aim &amp; Objective</a:t>
            </a:r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557349" y="931817"/>
            <a:ext cx="4267200" cy="17419"/>
          </a:xfrm>
          <a:prstGeom prst="line">
            <a:avLst/>
          </a:prstGeom>
          <a:ln w="57150">
            <a:solidFill>
              <a:srgbClr val="59C3A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149531" y="1576252"/>
            <a:ext cx="8908869" cy="4862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Clr>
                <a:srgbClr val="59C3AF"/>
              </a:buClr>
              <a:buFont typeface="Wingdings" panose="05000000000000000000" pitchFamily="2" charset="2"/>
              <a:buChar char="Ø"/>
            </a:pP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Introduce an Android application for Nutrition &amp; Fitness guideline, specially dedicated for Bangladeshi Youths.</a:t>
            </a:r>
          </a:p>
          <a:p>
            <a:pPr marL="285750" indent="-285750" algn="just">
              <a:buClr>
                <a:srgbClr val="59C3AF"/>
              </a:buClr>
              <a:buFont typeface="Wingdings" panose="05000000000000000000" pitchFamily="2" charset="2"/>
              <a:buChar char="Ø"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Clr>
                <a:srgbClr val="59C3AF"/>
              </a:buClr>
              <a:buFont typeface="Wingdings" panose="05000000000000000000" pitchFamily="2" charset="2"/>
              <a:buChar char="Ø"/>
            </a:pP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Providing Nutritionist &amp; Workout coach through virtual assistant in a single app without any cost.</a:t>
            </a:r>
          </a:p>
          <a:p>
            <a:pPr marL="285750" indent="-285750" algn="just">
              <a:buClr>
                <a:srgbClr val="59C3AF"/>
              </a:buClr>
              <a:buFont typeface="Wingdings" panose="05000000000000000000" pitchFamily="2" charset="2"/>
              <a:buChar char="Ø"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Clr>
                <a:srgbClr val="59C3AF"/>
              </a:buClr>
              <a:buFont typeface="Wingdings" panose="05000000000000000000" pitchFamily="2" charset="2"/>
              <a:buChar char="Ø"/>
            </a:pP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It’s a fact based app which providing all service based on every type of users.</a:t>
            </a:r>
          </a:p>
          <a:p>
            <a:pPr marL="285750" indent="-285750" algn="just">
              <a:buClr>
                <a:srgbClr val="59C3AF"/>
              </a:buClr>
              <a:buFont typeface="Wingdings" panose="05000000000000000000" pitchFamily="2" charset="2"/>
              <a:buChar char="Ø"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Clr>
                <a:srgbClr val="59C3AF"/>
              </a:buClr>
              <a:buFont typeface="Wingdings" panose="05000000000000000000" pitchFamily="2" charset="2"/>
              <a:buChar char="Ø"/>
            </a:pP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Using ML approach, chatbot &amp; cloud service (RTD) to develop more dynamic &amp; efficient application. </a:t>
            </a:r>
          </a:p>
          <a:p>
            <a:pPr marL="285750" indent="-285750" algn="just">
              <a:buClr>
                <a:srgbClr val="59C3AF"/>
              </a:buClr>
              <a:buFont typeface="Wingdings" panose="05000000000000000000" pitchFamily="2" charset="2"/>
              <a:buChar char="Ø"/>
            </a:pPr>
            <a:endParaRPr lang="en-US" sz="2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Clr>
                <a:srgbClr val="59C3AF"/>
              </a:buClr>
              <a:buFont typeface="Wingdings" panose="05000000000000000000" pitchFamily="2" charset="2"/>
              <a:buChar char="Ø"/>
            </a:pP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Using reliable &amp; valid source for  resources.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Clr>
                <a:srgbClr val="59C3AF"/>
              </a:buClr>
              <a:buFont typeface="Wingdings" panose="05000000000000000000" pitchFamily="2" charset="2"/>
              <a:buChar char="Ø"/>
            </a:pPr>
            <a:endParaRPr lang="en-US" sz="2400" dirty="0"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0694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6">
            <a:extLst>
              <a:ext uri="{FF2B5EF4-FFF2-40B4-BE49-F238E27FC236}">
                <a16:creationId xmlns:a16="http://schemas.microsoft.com/office/drawing/2014/main" id="{36DB04AA-2B2C-4162-AD6D-1FF802682C3D}"/>
              </a:ext>
            </a:extLst>
          </p:cNvPr>
          <p:cNvSpPr txBox="1">
            <a:spLocks/>
          </p:cNvSpPr>
          <p:nvPr/>
        </p:nvSpPr>
        <p:spPr>
          <a:xfrm>
            <a:off x="478154" y="87086"/>
            <a:ext cx="5983605" cy="84037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dirty="0" smtClean="0"/>
              <a:t>System Overview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618309" y="905691"/>
            <a:ext cx="4389120" cy="43543"/>
          </a:xfrm>
          <a:prstGeom prst="line">
            <a:avLst/>
          </a:prstGeom>
          <a:ln w="57150">
            <a:solidFill>
              <a:srgbClr val="59C3A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612" y="1411645"/>
            <a:ext cx="6757851" cy="437148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334" y="1861457"/>
            <a:ext cx="489957" cy="48995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557706" y="1263636"/>
            <a:ext cx="25173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00B0F0"/>
                </a:solidFill>
                <a:latin typeface="Arial Rounded MT Bold" panose="020F0704030504030204" pitchFamily="34" charset="0"/>
              </a:rPr>
              <a:t>Nutrition Assistant </a:t>
            </a:r>
            <a:endParaRPr lang="en-US" sz="2000" b="1" dirty="0">
              <a:solidFill>
                <a:srgbClr val="00B0F0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622216" y="3208610"/>
            <a:ext cx="22952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00B0F0"/>
                </a:solidFill>
                <a:latin typeface="Arial Rounded MT Bold" panose="020F0704030504030204" pitchFamily="34" charset="0"/>
              </a:rPr>
              <a:t>Fitness Assistant </a:t>
            </a:r>
            <a:endParaRPr lang="en-US" sz="2000" b="1" dirty="0">
              <a:solidFill>
                <a:srgbClr val="00B0F0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668464" y="5318524"/>
            <a:ext cx="19937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00B0F0"/>
                </a:solidFill>
                <a:latin typeface="Arial Rounded MT Bold" panose="020F0704030504030204" pitchFamily="34" charset="0"/>
              </a:rPr>
              <a:t>User Assistant </a:t>
            </a:r>
            <a:endParaRPr lang="en-US" sz="2000" b="1" dirty="0">
              <a:solidFill>
                <a:srgbClr val="00B0F0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116780" y="1981011"/>
            <a:ext cx="1697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BMI Calculator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602217" y="2574632"/>
            <a:ext cx="2361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Food Recommender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6019" y="2357845"/>
            <a:ext cx="568335" cy="56833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1444" y="3707346"/>
            <a:ext cx="555767" cy="555767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9249665" y="3925481"/>
            <a:ext cx="2056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Regular life-based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2827" y="4352013"/>
            <a:ext cx="581892" cy="581892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8815956" y="4577087"/>
            <a:ext cx="1762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Busy life-based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6428" y="5858033"/>
            <a:ext cx="602372" cy="602372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9575342" y="5997515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Chatbot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1" name="Straight Arrow Connector 20"/>
          <p:cNvCxnSpPr>
            <a:endCxn id="8" idx="1"/>
          </p:cNvCxnSpPr>
          <p:nvPr/>
        </p:nvCxnSpPr>
        <p:spPr>
          <a:xfrm flipV="1">
            <a:off x="6844937" y="1463691"/>
            <a:ext cx="1712769" cy="809246"/>
          </a:xfrm>
          <a:prstGeom prst="straightConnector1">
            <a:avLst/>
          </a:prstGeom>
          <a:ln w="38100">
            <a:solidFill>
              <a:srgbClr val="D51A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endCxn id="9" idx="1"/>
          </p:cNvCxnSpPr>
          <p:nvPr/>
        </p:nvCxnSpPr>
        <p:spPr>
          <a:xfrm flipV="1">
            <a:off x="6897189" y="3408665"/>
            <a:ext cx="1725027" cy="135724"/>
          </a:xfrm>
          <a:prstGeom prst="straightConnector1">
            <a:avLst/>
          </a:prstGeom>
          <a:ln w="38100">
            <a:solidFill>
              <a:srgbClr val="D51A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endCxn id="10" idx="1"/>
          </p:cNvCxnSpPr>
          <p:nvPr/>
        </p:nvCxnSpPr>
        <p:spPr>
          <a:xfrm>
            <a:off x="6775269" y="4920343"/>
            <a:ext cx="1893195" cy="598236"/>
          </a:xfrm>
          <a:prstGeom prst="straightConnector1">
            <a:avLst/>
          </a:prstGeom>
          <a:ln w="38100">
            <a:solidFill>
              <a:srgbClr val="D51A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8734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500"/>
                            </p:stCondLst>
                            <p:childTnLst>
                              <p:par>
                                <p:cTn id="5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2000"/>
                            </p:stCondLst>
                            <p:childTnLst>
                              <p:par>
                                <p:cTn id="7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2500"/>
                            </p:stCondLst>
                            <p:childTnLst>
                              <p:par>
                                <p:cTn id="7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3000"/>
                            </p:stCondLst>
                            <p:childTnLst>
                              <p:par>
                                <p:cTn id="8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/>
      <p:bldP spid="15" grpId="0"/>
      <p:bldP spid="17" grpId="0"/>
      <p:bldP spid="1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6">
            <a:extLst>
              <a:ext uri="{FF2B5EF4-FFF2-40B4-BE49-F238E27FC236}">
                <a16:creationId xmlns:a16="http://schemas.microsoft.com/office/drawing/2014/main" id="{36DB04AA-2B2C-4162-AD6D-1FF802682C3D}"/>
              </a:ext>
            </a:extLst>
          </p:cNvPr>
          <p:cNvSpPr txBox="1">
            <a:spLocks/>
          </p:cNvSpPr>
          <p:nvPr/>
        </p:nvSpPr>
        <p:spPr>
          <a:xfrm>
            <a:off x="478154" y="87086"/>
            <a:ext cx="5983605" cy="84037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dirty="0" smtClean="0"/>
              <a:t>System Architecture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574765" y="905692"/>
            <a:ext cx="5138057" cy="26127"/>
          </a:xfrm>
          <a:prstGeom prst="line">
            <a:avLst/>
          </a:prstGeom>
          <a:ln w="57150">
            <a:solidFill>
              <a:srgbClr val="59C3A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611" y="1105988"/>
            <a:ext cx="10197738" cy="54602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72969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D447B9F0-E0A0-4BBE-B121-CB430CF0BAA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5577840" y="0"/>
            <a:ext cx="1036320" cy="6858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38" name="Picture 14" descr="Photo of Group of People in a Meeting, adults, analysis, brainstorming HD wallpap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6515" y="-1"/>
            <a:ext cx="7846423" cy="2333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46B9FD8B-5D1C-457B-8A59-E4F48DF9CCD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914402" y="-17418"/>
            <a:ext cx="10101942" cy="5529944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4101737" y="182880"/>
            <a:ext cx="26474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/>
              <a:t>Our Team</a:t>
            </a:r>
            <a:endParaRPr lang="en-US" sz="4800" b="1" dirty="0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233B5237-0207-40EB-9FC4-237B32B4D3AF}"/>
              </a:ext>
            </a:extLst>
          </p:cNvPr>
          <p:cNvGrpSpPr/>
          <p:nvPr/>
        </p:nvGrpSpPr>
        <p:grpSpPr>
          <a:xfrm>
            <a:off x="1393371" y="2551608"/>
            <a:ext cx="2090057" cy="2072641"/>
            <a:chOff x="1452151" y="1733888"/>
            <a:chExt cx="2376900" cy="2397324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D85924AD-D6C7-4A9E-B62C-C1CBEE9EFAF7}"/>
                </a:ext>
              </a:extLst>
            </p:cNvPr>
            <p:cNvSpPr/>
            <p:nvPr/>
          </p:nvSpPr>
          <p:spPr>
            <a:xfrm>
              <a:off x="1466851" y="1754971"/>
              <a:ext cx="2362200" cy="2362200"/>
            </a:xfrm>
            <a:prstGeom prst="ellips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E88A9615-CEC4-43DC-AC43-89BE16E9D91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52151" y="1733888"/>
              <a:ext cx="2365795" cy="2397324"/>
            </a:xfrm>
            <a:prstGeom prst="ellipse">
              <a:avLst/>
            </a:prstGeom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A9619022-CFB1-494A-B5A8-E14AF63C146A}"/>
              </a:ext>
            </a:extLst>
          </p:cNvPr>
          <p:cNvGrpSpPr/>
          <p:nvPr/>
        </p:nvGrpSpPr>
        <p:grpSpPr>
          <a:xfrm>
            <a:off x="4798423" y="2586444"/>
            <a:ext cx="2098767" cy="2100578"/>
            <a:chOff x="4376490" y="1754971"/>
            <a:chExt cx="2373866" cy="2373382"/>
          </a:xfrm>
          <a:solidFill>
            <a:srgbClr val="03A1A4"/>
          </a:solidFill>
        </p:grpSpPr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2469C194-9138-469E-8798-27A1780C78CA}"/>
                </a:ext>
              </a:extLst>
            </p:cNvPr>
            <p:cNvSpPr/>
            <p:nvPr/>
          </p:nvSpPr>
          <p:spPr>
            <a:xfrm>
              <a:off x="4388156" y="1754971"/>
              <a:ext cx="2362200" cy="2362200"/>
            </a:xfrm>
            <a:prstGeom prst="ellipse">
              <a:avLst/>
            </a:pr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1ED42AE1-F0B0-441A-82C1-168E39C947B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76490" y="1755496"/>
              <a:ext cx="2373864" cy="2372857"/>
            </a:xfrm>
            <a:prstGeom prst="ellipse">
              <a:avLst/>
            </a:prstGeom>
            <a:grpFill/>
          </p:spPr>
        </p:pic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E599D0A1-AE55-4232-86F6-CB2E72DE4EE1}"/>
              </a:ext>
            </a:extLst>
          </p:cNvPr>
          <p:cNvGrpSpPr/>
          <p:nvPr/>
        </p:nvGrpSpPr>
        <p:grpSpPr>
          <a:xfrm>
            <a:off x="8307979" y="2580788"/>
            <a:ext cx="2090055" cy="2131951"/>
            <a:chOff x="7244560" y="1734485"/>
            <a:chExt cx="2367187" cy="2414638"/>
          </a:xfrm>
          <a:solidFill>
            <a:srgbClr val="EE9524"/>
          </a:solidFill>
        </p:grpSpPr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853217E8-3B41-4877-B150-BCF81F26AD60}"/>
                </a:ext>
              </a:extLst>
            </p:cNvPr>
            <p:cNvSpPr/>
            <p:nvPr/>
          </p:nvSpPr>
          <p:spPr>
            <a:xfrm>
              <a:off x="7245656" y="1754971"/>
              <a:ext cx="2362200" cy="2362200"/>
            </a:xfrm>
            <a:prstGeom prst="ellipse">
              <a:avLst/>
            </a:pr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A1563160-B770-40CD-B720-3A8CFC77E63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44560" y="1734485"/>
              <a:ext cx="2367187" cy="2414638"/>
            </a:xfrm>
            <a:prstGeom prst="ellipse">
              <a:avLst/>
            </a:prstGeom>
            <a:grpFill/>
          </p:spPr>
        </p:pic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7489E29A-9D00-4180-8037-821119D538D1}"/>
              </a:ext>
            </a:extLst>
          </p:cNvPr>
          <p:cNvGrpSpPr/>
          <p:nvPr/>
        </p:nvGrpSpPr>
        <p:grpSpPr>
          <a:xfrm>
            <a:off x="972409" y="4732977"/>
            <a:ext cx="3048141" cy="1390998"/>
            <a:chOff x="264581" y="4416136"/>
            <a:chExt cx="3048141" cy="1390998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F8E34D0F-3CD9-4B14-8BD2-841A73775A1F}"/>
                </a:ext>
              </a:extLst>
            </p:cNvPr>
            <p:cNvSpPr txBox="1"/>
            <p:nvPr/>
          </p:nvSpPr>
          <p:spPr>
            <a:xfrm>
              <a:off x="466266" y="4416136"/>
              <a:ext cx="264477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 smtClean="0">
                  <a:latin typeface="Arial Rounded MT Bold" panose="020F0704030504030204" pitchFamily="34" charset="0"/>
                </a:rPr>
                <a:t>Polin Rahman</a:t>
              </a:r>
              <a:endParaRPr lang="en-US" sz="2200" dirty="0">
                <a:latin typeface="Arial Rounded MT Bold" panose="020F0704030504030204" pitchFamily="34" charset="0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BBCBA5D8-D6B9-404D-AF09-9AFB3935DDDD}"/>
                </a:ext>
              </a:extLst>
            </p:cNvPr>
            <p:cNvSpPr txBox="1"/>
            <p:nvPr/>
          </p:nvSpPr>
          <p:spPr>
            <a:xfrm>
              <a:off x="466266" y="4853747"/>
              <a:ext cx="264477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ID : </a:t>
              </a:r>
              <a:r>
                <a:rPr lang="en-US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1531377042</a:t>
              </a:r>
              <a:endPara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73E603E2-3383-4457-ADCF-91FC939876F1}"/>
                </a:ext>
              </a:extLst>
            </p:cNvPr>
            <p:cNvSpPr txBox="1"/>
            <p:nvPr/>
          </p:nvSpPr>
          <p:spPr>
            <a:xfrm>
              <a:off x="264581" y="5222359"/>
              <a:ext cx="304814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chemeClr val="bg1">
                      <a:lumMod val="65000"/>
                    </a:schemeClr>
                  </a:solidFill>
                  <a:latin typeface="Arial Narrow" panose="020B0606020202030204" pitchFamily="34" charset="0"/>
                  <a:cs typeface="Arial" panose="020B0604020202020204" pitchFamily="34" charset="0"/>
                </a:rPr>
                <a:t>Email : </a:t>
              </a:r>
            </a:p>
            <a:p>
              <a:pPr algn="ctr"/>
              <a:r>
                <a:rPr lang="en-U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Narrow" panose="020B0606020202030204" pitchFamily="34" charset="0"/>
                  <a:cs typeface="Arial" panose="020B0604020202020204" pitchFamily="34" charset="0"/>
                </a:rPr>
                <a:t>polin.rahman@northsouth.edu</a:t>
              </a:r>
              <a:endPara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86CC73F8-A7D9-4BE1-B253-6A39F9FEF47D}"/>
              </a:ext>
            </a:extLst>
          </p:cNvPr>
          <p:cNvGrpSpPr/>
          <p:nvPr/>
        </p:nvGrpSpPr>
        <p:grpSpPr>
          <a:xfrm>
            <a:off x="4000954" y="4820064"/>
            <a:ext cx="3675762" cy="1425830"/>
            <a:chOff x="3143051" y="4416136"/>
            <a:chExt cx="3048141" cy="1366779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3FC9AEB9-77FB-4476-BF35-E83FB159D213}"/>
                </a:ext>
              </a:extLst>
            </p:cNvPr>
            <p:cNvSpPr txBox="1"/>
            <p:nvPr/>
          </p:nvSpPr>
          <p:spPr>
            <a:xfrm>
              <a:off x="3185221" y="4416136"/>
              <a:ext cx="3005971" cy="4130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>
                  <a:latin typeface="Arial Rounded MT Bold" panose="020F0704030504030204" pitchFamily="34" charset="0"/>
                </a:rPr>
                <a:t>Md Iftehad Amjad Chy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72E264A1-9E4D-4A52-B90C-374009D93DF9}"/>
                </a:ext>
              </a:extLst>
            </p:cNvPr>
            <p:cNvSpPr txBox="1"/>
            <p:nvPr/>
          </p:nvSpPr>
          <p:spPr>
            <a:xfrm>
              <a:off x="3344736" y="4831312"/>
              <a:ext cx="2637037" cy="3245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ID : </a:t>
              </a:r>
              <a:r>
                <a:rPr lang="en-US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1612547042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6684DD90-134A-4D80-9A12-6DA4DF9CADFA}"/>
                </a:ext>
              </a:extLst>
            </p:cNvPr>
            <p:cNvSpPr txBox="1"/>
            <p:nvPr/>
          </p:nvSpPr>
          <p:spPr>
            <a:xfrm>
              <a:off x="3143051" y="5222358"/>
              <a:ext cx="3048141" cy="5605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>
                      <a:lumMod val="65000"/>
                    </a:schemeClr>
                  </a:solidFill>
                  <a:latin typeface="Arial Narrow" panose="020B0606020202030204" pitchFamily="34" charset="0"/>
                </a:rPr>
                <a:t>Email </a:t>
              </a:r>
              <a:r>
                <a:rPr lang="en-US" sz="1600" dirty="0" smtClean="0">
                  <a:solidFill>
                    <a:schemeClr val="bg1">
                      <a:lumMod val="65000"/>
                    </a:schemeClr>
                  </a:solidFill>
                  <a:latin typeface="Arial Narrow" panose="020B0606020202030204" pitchFamily="34" charset="0"/>
                </a:rPr>
                <a:t>:</a:t>
              </a:r>
            </a:p>
            <a:p>
              <a:pPr algn="ctr"/>
              <a:r>
                <a:rPr lang="en-U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Narrow" panose="020B0606020202030204" pitchFamily="34" charset="0"/>
                </a:rPr>
                <a:t> </a:t>
              </a:r>
              <a:r>
                <a:rPr 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Narrow" panose="020B0606020202030204" pitchFamily="34" charset="0"/>
                </a:rPr>
                <a:t>iftehad.chy@northsouth.edu</a:t>
              </a: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EF5444A9-5F10-4209-A0D2-9160F5F7F29A}"/>
              </a:ext>
            </a:extLst>
          </p:cNvPr>
          <p:cNvGrpSpPr/>
          <p:nvPr/>
        </p:nvGrpSpPr>
        <p:grpSpPr>
          <a:xfrm>
            <a:off x="7826787" y="4756677"/>
            <a:ext cx="3048141" cy="1390998"/>
            <a:chOff x="6191192" y="4416136"/>
            <a:chExt cx="3048141" cy="1390998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16954157-2878-4F6F-A403-E21F876D083E}"/>
                </a:ext>
              </a:extLst>
            </p:cNvPr>
            <p:cNvSpPr txBox="1"/>
            <p:nvPr/>
          </p:nvSpPr>
          <p:spPr>
            <a:xfrm>
              <a:off x="6392877" y="4416136"/>
              <a:ext cx="264477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>
                  <a:latin typeface="Arial Rounded MT Bold" panose="020F0704030504030204" pitchFamily="34" charset="0"/>
                </a:rPr>
                <a:t>Ahmed Rifat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B32C3EB7-7C43-40AD-B526-3EB3369C024A}"/>
                </a:ext>
              </a:extLst>
            </p:cNvPr>
            <p:cNvSpPr txBox="1"/>
            <p:nvPr/>
          </p:nvSpPr>
          <p:spPr>
            <a:xfrm>
              <a:off x="6392877" y="4853747"/>
              <a:ext cx="264477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ID : </a:t>
              </a:r>
              <a:r>
                <a:rPr lang="en-US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1620746042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927036C2-6C60-4529-830A-EC63E6B9C4B8}"/>
                </a:ext>
              </a:extLst>
            </p:cNvPr>
            <p:cNvSpPr txBox="1"/>
            <p:nvPr/>
          </p:nvSpPr>
          <p:spPr>
            <a:xfrm>
              <a:off x="6191192" y="5222359"/>
              <a:ext cx="304814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>
                      <a:lumMod val="65000"/>
                    </a:schemeClr>
                  </a:solidFill>
                  <a:latin typeface="Arial Narrow" panose="020B0606020202030204" pitchFamily="34" charset="0"/>
                </a:rPr>
                <a:t>Email : </a:t>
              </a:r>
              <a:endParaRPr lang="en-US" sz="1600" dirty="0" smtClean="0">
                <a:solidFill>
                  <a:schemeClr val="bg1">
                    <a:lumMod val="65000"/>
                  </a:schemeClr>
                </a:solidFill>
                <a:latin typeface="Arial Narrow" panose="020B0606020202030204" pitchFamily="34" charset="0"/>
              </a:endParaRPr>
            </a:p>
            <a:p>
              <a:pPr algn="ctr"/>
              <a:r>
                <a:rPr lang="en-U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Narrow" panose="020B0606020202030204" pitchFamily="34" charset="0"/>
                </a:rPr>
                <a:t>ahmed.rifat@northsouth.edu</a:t>
              </a:r>
              <a:endPara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anose="020B0606020202030204" pitchFamily="34" charset="0"/>
              </a:endParaRPr>
            </a:p>
          </p:txBody>
        </p:sp>
      </p:grpSp>
      <p:sp>
        <p:nvSpPr>
          <p:cNvPr id="27" name="Rectangle 26" descr="Users"/>
          <p:cNvSpPr/>
          <p:nvPr/>
        </p:nvSpPr>
        <p:spPr>
          <a:xfrm>
            <a:off x="6880569" y="121920"/>
            <a:ext cx="965856" cy="1024639"/>
          </a:xfrm>
          <a:prstGeom prst="rect">
            <a:avLst/>
          </a:prstGeom>
          <a:blipFill>
            <a:blip r:embed="rId7" cstate="print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artisticGlowEdges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lc="http://schemas.openxmlformats.org/drawingml/2006/lockedCanvas" xmlns:asvg="http://schemas.microsoft.com/office/drawing/2016/SVG/main" xmlns="" xmlns:dgm="http://schemas.openxmlformats.org/drawingml/2006/diagram" r:embed="rId9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2640580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6">
            <a:extLst>
              <a:ext uri="{FF2B5EF4-FFF2-40B4-BE49-F238E27FC236}">
                <a16:creationId xmlns:a16="http://schemas.microsoft.com/office/drawing/2014/main" id="{36DB04AA-2B2C-4162-AD6D-1FF802682C3D}"/>
              </a:ext>
            </a:extLst>
          </p:cNvPr>
          <p:cNvSpPr txBox="1">
            <a:spLocks/>
          </p:cNvSpPr>
          <p:nvPr/>
        </p:nvSpPr>
        <p:spPr>
          <a:xfrm>
            <a:off x="364943" y="165463"/>
            <a:ext cx="6593206" cy="84037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dirty="0" smtClean="0"/>
              <a:t>User Interface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470263" y="949234"/>
            <a:ext cx="3553097" cy="26128"/>
          </a:xfrm>
          <a:prstGeom prst="line">
            <a:avLst/>
          </a:prstGeom>
          <a:ln w="57150">
            <a:solidFill>
              <a:srgbClr val="59C3A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28"/>
          <a:stretch/>
        </p:blipFill>
        <p:spPr>
          <a:xfrm>
            <a:off x="9479142" y="236021"/>
            <a:ext cx="2538687" cy="4822931"/>
          </a:xfrm>
          <a:prstGeom prst="rect">
            <a:avLst/>
          </a:prstGeom>
        </p:spPr>
      </p:pic>
      <p:sp>
        <p:nvSpPr>
          <p:cNvPr id="22" name="Freeform 4346" descr="Icon of box and whisker chart. ">
            <a:extLst>
              <a:ext uri="{FF2B5EF4-FFF2-40B4-BE49-F238E27FC236}">
                <a16:creationId xmlns:a16="http://schemas.microsoft.com/office/drawing/2014/main" id="{D131817A-5B27-4718-8BAC-45C9CEDA45D9}"/>
              </a:ext>
            </a:extLst>
          </p:cNvPr>
          <p:cNvSpPr>
            <a:spLocks noEditPoints="1"/>
          </p:cNvSpPr>
          <p:nvPr/>
        </p:nvSpPr>
        <p:spPr bwMode="auto">
          <a:xfrm>
            <a:off x="9359536" y="5286101"/>
            <a:ext cx="2832464" cy="496389"/>
          </a:xfrm>
          <a:custGeom>
            <a:avLst/>
            <a:gdLst>
              <a:gd name="T0" fmla="*/ 706 w 898"/>
              <a:gd name="T1" fmla="*/ 479 h 898"/>
              <a:gd name="T2" fmla="*/ 652 w 898"/>
              <a:gd name="T3" fmla="*/ 556 h 898"/>
              <a:gd name="T4" fmla="*/ 632 w 898"/>
              <a:gd name="T5" fmla="*/ 551 h 898"/>
              <a:gd name="T6" fmla="*/ 576 w 898"/>
              <a:gd name="T7" fmla="*/ 477 h 898"/>
              <a:gd name="T8" fmla="*/ 571 w 898"/>
              <a:gd name="T9" fmla="*/ 398 h 898"/>
              <a:gd name="T10" fmla="*/ 628 w 898"/>
              <a:gd name="T11" fmla="*/ 129 h 898"/>
              <a:gd name="T12" fmla="*/ 643 w 898"/>
              <a:gd name="T13" fmla="*/ 114 h 898"/>
              <a:gd name="T14" fmla="*/ 658 w 898"/>
              <a:gd name="T15" fmla="*/ 129 h 898"/>
              <a:gd name="T16" fmla="*/ 717 w 898"/>
              <a:gd name="T17" fmla="*/ 398 h 898"/>
              <a:gd name="T18" fmla="*/ 621 w 898"/>
              <a:gd name="T19" fmla="*/ 758 h 898"/>
              <a:gd name="T20" fmla="*/ 589 w 898"/>
              <a:gd name="T21" fmla="*/ 727 h 898"/>
              <a:gd name="T22" fmla="*/ 589 w 898"/>
              <a:gd name="T23" fmla="*/ 680 h 898"/>
              <a:gd name="T24" fmla="*/ 621 w 898"/>
              <a:gd name="T25" fmla="*/ 648 h 898"/>
              <a:gd name="T26" fmla="*/ 667 w 898"/>
              <a:gd name="T27" fmla="*/ 648 h 898"/>
              <a:gd name="T28" fmla="*/ 699 w 898"/>
              <a:gd name="T29" fmla="*/ 680 h 898"/>
              <a:gd name="T30" fmla="*/ 699 w 898"/>
              <a:gd name="T31" fmla="*/ 727 h 898"/>
              <a:gd name="T32" fmla="*/ 667 w 898"/>
              <a:gd name="T33" fmla="*/ 758 h 898"/>
              <a:gd name="T34" fmla="*/ 536 w 898"/>
              <a:gd name="T35" fmla="*/ 294 h 898"/>
              <a:gd name="T36" fmla="*/ 479 w 898"/>
              <a:gd name="T37" fmla="*/ 546 h 898"/>
              <a:gd name="T38" fmla="*/ 461 w 898"/>
              <a:gd name="T39" fmla="*/ 558 h 898"/>
              <a:gd name="T40" fmla="*/ 450 w 898"/>
              <a:gd name="T41" fmla="*/ 299 h 898"/>
              <a:gd name="T42" fmla="*/ 390 w 898"/>
              <a:gd name="T43" fmla="*/ 287 h 898"/>
              <a:gd name="T44" fmla="*/ 398 w 898"/>
              <a:gd name="T45" fmla="*/ 211 h 898"/>
              <a:gd name="T46" fmla="*/ 454 w 898"/>
              <a:gd name="T47" fmla="*/ 118 h 898"/>
              <a:gd name="T48" fmla="*/ 475 w 898"/>
              <a:gd name="T49" fmla="*/ 118 h 898"/>
              <a:gd name="T50" fmla="*/ 530 w 898"/>
              <a:gd name="T51" fmla="*/ 211 h 898"/>
              <a:gd name="T52" fmla="*/ 465 w 898"/>
              <a:gd name="T53" fmla="*/ 763 h 898"/>
              <a:gd name="T54" fmla="*/ 422 w 898"/>
              <a:gd name="T55" fmla="*/ 745 h 898"/>
              <a:gd name="T56" fmla="*/ 405 w 898"/>
              <a:gd name="T57" fmla="*/ 703 h 898"/>
              <a:gd name="T58" fmla="*/ 422 w 898"/>
              <a:gd name="T59" fmla="*/ 661 h 898"/>
              <a:gd name="T60" fmla="*/ 465 w 898"/>
              <a:gd name="T61" fmla="*/ 643 h 898"/>
              <a:gd name="T62" fmla="*/ 506 w 898"/>
              <a:gd name="T63" fmla="*/ 661 h 898"/>
              <a:gd name="T64" fmla="*/ 525 w 898"/>
              <a:gd name="T65" fmla="*/ 703 h 898"/>
              <a:gd name="T66" fmla="*/ 506 w 898"/>
              <a:gd name="T67" fmla="*/ 745 h 898"/>
              <a:gd name="T68" fmla="*/ 465 w 898"/>
              <a:gd name="T69" fmla="*/ 763 h 898"/>
              <a:gd name="T70" fmla="*/ 318 w 898"/>
              <a:gd name="T71" fmla="*/ 419 h 898"/>
              <a:gd name="T72" fmla="*/ 263 w 898"/>
              <a:gd name="T73" fmla="*/ 556 h 898"/>
              <a:gd name="T74" fmla="*/ 242 w 898"/>
              <a:gd name="T75" fmla="*/ 551 h 898"/>
              <a:gd name="T76" fmla="*/ 186 w 898"/>
              <a:gd name="T77" fmla="*/ 417 h 898"/>
              <a:gd name="T78" fmla="*/ 181 w 898"/>
              <a:gd name="T79" fmla="*/ 339 h 898"/>
              <a:gd name="T80" fmla="*/ 240 w 898"/>
              <a:gd name="T81" fmla="*/ 129 h 898"/>
              <a:gd name="T82" fmla="*/ 255 w 898"/>
              <a:gd name="T83" fmla="*/ 114 h 898"/>
              <a:gd name="T84" fmla="*/ 270 w 898"/>
              <a:gd name="T85" fmla="*/ 129 h 898"/>
              <a:gd name="T86" fmla="*/ 329 w 898"/>
              <a:gd name="T87" fmla="*/ 339 h 898"/>
              <a:gd name="T88" fmla="*/ 231 w 898"/>
              <a:gd name="T89" fmla="*/ 758 h 898"/>
              <a:gd name="T90" fmla="*/ 200 w 898"/>
              <a:gd name="T91" fmla="*/ 727 h 898"/>
              <a:gd name="T92" fmla="*/ 200 w 898"/>
              <a:gd name="T93" fmla="*/ 680 h 898"/>
              <a:gd name="T94" fmla="*/ 231 w 898"/>
              <a:gd name="T95" fmla="*/ 648 h 898"/>
              <a:gd name="T96" fmla="*/ 278 w 898"/>
              <a:gd name="T97" fmla="*/ 648 h 898"/>
              <a:gd name="T98" fmla="*/ 311 w 898"/>
              <a:gd name="T99" fmla="*/ 680 h 898"/>
              <a:gd name="T100" fmla="*/ 311 w 898"/>
              <a:gd name="T101" fmla="*/ 727 h 898"/>
              <a:gd name="T102" fmla="*/ 278 w 898"/>
              <a:gd name="T103" fmla="*/ 758 h 898"/>
              <a:gd name="T104" fmla="*/ 10 w 898"/>
              <a:gd name="T105" fmla="*/ 2 h 898"/>
              <a:gd name="T106" fmla="*/ 1 w 898"/>
              <a:gd name="T107" fmla="*/ 886 h 898"/>
              <a:gd name="T108" fmla="*/ 883 w 898"/>
              <a:gd name="T109" fmla="*/ 898 h 898"/>
              <a:gd name="T110" fmla="*/ 898 w 898"/>
              <a:gd name="T111" fmla="*/ 883 h 898"/>
              <a:gd name="T112" fmla="*/ 886 w 898"/>
              <a:gd name="T113" fmla="*/ 0 h 8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898" h="898">
                <a:moveTo>
                  <a:pt x="718" y="464"/>
                </a:moveTo>
                <a:lnTo>
                  <a:pt x="718" y="467"/>
                </a:lnTo>
                <a:lnTo>
                  <a:pt x="717" y="470"/>
                </a:lnTo>
                <a:lnTo>
                  <a:pt x="716" y="472"/>
                </a:lnTo>
                <a:lnTo>
                  <a:pt x="714" y="474"/>
                </a:lnTo>
                <a:lnTo>
                  <a:pt x="712" y="477"/>
                </a:lnTo>
                <a:lnTo>
                  <a:pt x="710" y="478"/>
                </a:lnTo>
                <a:lnTo>
                  <a:pt x="706" y="479"/>
                </a:lnTo>
                <a:lnTo>
                  <a:pt x="703" y="479"/>
                </a:lnTo>
                <a:lnTo>
                  <a:pt x="658" y="479"/>
                </a:lnTo>
                <a:lnTo>
                  <a:pt x="658" y="543"/>
                </a:lnTo>
                <a:lnTo>
                  <a:pt x="658" y="546"/>
                </a:lnTo>
                <a:lnTo>
                  <a:pt x="657" y="549"/>
                </a:lnTo>
                <a:lnTo>
                  <a:pt x="656" y="551"/>
                </a:lnTo>
                <a:lnTo>
                  <a:pt x="654" y="554"/>
                </a:lnTo>
                <a:lnTo>
                  <a:pt x="652" y="556"/>
                </a:lnTo>
                <a:lnTo>
                  <a:pt x="650" y="557"/>
                </a:lnTo>
                <a:lnTo>
                  <a:pt x="647" y="558"/>
                </a:lnTo>
                <a:lnTo>
                  <a:pt x="643" y="558"/>
                </a:lnTo>
                <a:lnTo>
                  <a:pt x="641" y="558"/>
                </a:lnTo>
                <a:lnTo>
                  <a:pt x="638" y="557"/>
                </a:lnTo>
                <a:lnTo>
                  <a:pt x="636" y="556"/>
                </a:lnTo>
                <a:lnTo>
                  <a:pt x="634" y="554"/>
                </a:lnTo>
                <a:lnTo>
                  <a:pt x="632" y="551"/>
                </a:lnTo>
                <a:lnTo>
                  <a:pt x="631" y="549"/>
                </a:lnTo>
                <a:lnTo>
                  <a:pt x="629" y="546"/>
                </a:lnTo>
                <a:lnTo>
                  <a:pt x="628" y="543"/>
                </a:lnTo>
                <a:lnTo>
                  <a:pt x="628" y="479"/>
                </a:lnTo>
                <a:lnTo>
                  <a:pt x="583" y="479"/>
                </a:lnTo>
                <a:lnTo>
                  <a:pt x="581" y="479"/>
                </a:lnTo>
                <a:lnTo>
                  <a:pt x="578" y="478"/>
                </a:lnTo>
                <a:lnTo>
                  <a:pt x="576" y="477"/>
                </a:lnTo>
                <a:lnTo>
                  <a:pt x="574" y="474"/>
                </a:lnTo>
                <a:lnTo>
                  <a:pt x="572" y="472"/>
                </a:lnTo>
                <a:lnTo>
                  <a:pt x="571" y="470"/>
                </a:lnTo>
                <a:lnTo>
                  <a:pt x="570" y="467"/>
                </a:lnTo>
                <a:lnTo>
                  <a:pt x="570" y="464"/>
                </a:lnTo>
                <a:lnTo>
                  <a:pt x="570" y="404"/>
                </a:lnTo>
                <a:lnTo>
                  <a:pt x="570" y="402"/>
                </a:lnTo>
                <a:lnTo>
                  <a:pt x="571" y="398"/>
                </a:lnTo>
                <a:lnTo>
                  <a:pt x="572" y="396"/>
                </a:lnTo>
                <a:lnTo>
                  <a:pt x="574" y="394"/>
                </a:lnTo>
                <a:lnTo>
                  <a:pt x="576" y="392"/>
                </a:lnTo>
                <a:lnTo>
                  <a:pt x="578" y="391"/>
                </a:lnTo>
                <a:lnTo>
                  <a:pt x="581" y="390"/>
                </a:lnTo>
                <a:lnTo>
                  <a:pt x="583" y="389"/>
                </a:lnTo>
                <a:lnTo>
                  <a:pt x="628" y="389"/>
                </a:lnTo>
                <a:lnTo>
                  <a:pt x="628" y="129"/>
                </a:lnTo>
                <a:lnTo>
                  <a:pt x="629" y="126"/>
                </a:lnTo>
                <a:lnTo>
                  <a:pt x="631" y="123"/>
                </a:lnTo>
                <a:lnTo>
                  <a:pt x="632" y="121"/>
                </a:lnTo>
                <a:lnTo>
                  <a:pt x="634" y="118"/>
                </a:lnTo>
                <a:lnTo>
                  <a:pt x="636" y="117"/>
                </a:lnTo>
                <a:lnTo>
                  <a:pt x="638" y="115"/>
                </a:lnTo>
                <a:lnTo>
                  <a:pt x="641" y="114"/>
                </a:lnTo>
                <a:lnTo>
                  <a:pt x="643" y="114"/>
                </a:lnTo>
                <a:lnTo>
                  <a:pt x="647" y="114"/>
                </a:lnTo>
                <a:lnTo>
                  <a:pt x="650" y="115"/>
                </a:lnTo>
                <a:lnTo>
                  <a:pt x="652" y="117"/>
                </a:lnTo>
                <a:lnTo>
                  <a:pt x="654" y="118"/>
                </a:lnTo>
                <a:lnTo>
                  <a:pt x="656" y="121"/>
                </a:lnTo>
                <a:lnTo>
                  <a:pt x="657" y="123"/>
                </a:lnTo>
                <a:lnTo>
                  <a:pt x="658" y="127"/>
                </a:lnTo>
                <a:lnTo>
                  <a:pt x="658" y="129"/>
                </a:lnTo>
                <a:lnTo>
                  <a:pt x="658" y="389"/>
                </a:lnTo>
                <a:lnTo>
                  <a:pt x="703" y="389"/>
                </a:lnTo>
                <a:lnTo>
                  <a:pt x="706" y="390"/>
                </a:lnTo>
                <a:lnTo>
                  <a:pt x="710" y="391"/>
                </a:lnTo>
                <a:lnTo>
                  <a:pt x="712" y="392"/>
                </a:lnTo>
                <a:lnTo>
                  <a:pt x="714" y="394"/>
                </a:lnTo>
                <a:lnTo>
                  <a:pt x="716" y="396"/>
                </a:lnTo>
                <a:lnTo>
                  <a:pt x="717" y="398"/>
                </a:lnTo>
                <a:lnTo>
                  <a:pt x="718" y="402"/>
                </a:lnTo>
                <a:lnTo>
                  <a:pt x="718" y="404"/>
                </a:lnTo>
                <a:lnTo>
                  <a:pt x="718" y="464"/>
                </a:lnTo>
                <a:close/>
                <a:moveTo>
                  <a:pt x="643" y="763"/>
                </a:moveTo>
                <a:lnTo>
                  <a:pt x="638" y="762"/>
                </a:lnTo>
                <a:lnTo>
                  <a:pt x="632" y="762"/>
                </a:lnTo>
                <a:lnTo>
                  <a:pt x="626" y="760"/>
                </a:lnTo>
                <a:lnTo>
                  <a:pt x="621" y="758"/>
                </a:lnTo>
                <a:lnTo>
                  <a:pt x="616" y="756"/>
                </a:lnTo>
                <a:lnTo>
                  <a:pt x="610" y="753"/>
                </a:lnTo>
                <a:lnTo>
                  <a:pt x="606" y="749"/>
                </a:lnTo>
                <a:lnTo>
                  <a:pt x="602" y="745"/>
                </a:lnTo>
                <a:lnTo>
                  <a:pt x="597" y="741"/>
                </a:lnTo>
                <a:lnTo>
                  <a:pt x="594" y="737"/>
                </a:lnTo>
                <a:lnTo>
                  <a:pt x="591" y="731"/>
                </a:lnTo>
                <a:lnTo>
                  <a:pt x="589" y="727"/>
                </a:lnTo>
                <a:lnTo>
                  <a:pt x="587" y="720"/>
                </a:lnTo>
                <a:lnTo>
                  <a:pt x="586" y="715"/>
                </a:lnTo>
                <a:lnTo>
                  <a:pt x="584" y="710"/>
                </a:lnTo>
                <a:lnTo>
                  <a:pt x="583" y="703"/>
                </a:lnTo>
                <a:lnTo>
                  <a:pt x="584" y="697"/>
                </a:lnTo>
                <a:lnTo>
                  <a:pt x="586" y="692"/>
                </a:lnTo>
                <a:lnTo>
                  <a:pt x="587" y="685"/>
                </a:lnTo>
                <a:lnTo>
                  <a:pt x="589" y="680"/>
                </a:lnTo>
                <a:lnTo>
                  <a:pt x="591" y="674"/>
                </a:lnTo>
                <a:lnTo>
                  <a:pt x="594" y="670"/>
                </a:lnTo>
                <a:lnTo>
                  <a:pt x="597" y="665"/>
                </a:lnTo>
                <a:lnTo>
                  <a:pt x="602" y="661"/>
                </a:lnTo>
                <a:lnTo>
                  <a:pt x="606" y="657"/>
                </a:lnTo>
                <a:lnTo>
                  <a:pt x="610" y="653"/>
                </a:lnTo>
                <a:lnTo>
                  <a:pt x="616" y="651"/>
                </a:lnTo>
                <a:lnTo>
                  <a:pt x="621" y="648"/>
                </a:lnTo>
                <a:lnTo>
                  <a:pt x="626" y="646"/>
                </a:lnTo>
                <a:lnTo>
                  <a:pt x="632" y="645"/>
                </a:lnTo>
                <a:lnTo>
                  <a:pt x="638" y="643"/>
                </a:lnTo>
                <a:lnTo>
                  <a:pt x="643" y="643"/>
                </a:lnTo>
                <a:lnTo>
                  <a:pt x="650" y="643"/>
                </a:lnTo>
                <a:lnTo>
                  <a:pt x="656" y="645"/>
                </a:lnTo>
                <a:lnTo>
                  <a:pt x="662" y="646"/>
                </a:lnTo>
                <a:lnTo>
                  <a:pt x="667" y="648"/>
                </a:lnTo>
                <a:lnTo>
                  <a:pt x="672" y="651"/>
                </a:lnTo>
                <a:lnTo>
                  <a:pt x="678" y="653"/>
                </a:lnTo>
                <a:lnTo>
                  <a:pt x="682" y="657"/>
                </a:lnTo>
                <a:lnTo>
                  <a:pt x="686" y="661"/>
                </a:lnTo>
                <a:lnTo>
                  <a:pt x="690" y="665"/>
                </a:lnTo>
                <a:lnTo>
                  <a:pt x="694" y="670"/>
                </a:lnTo>
                <a:lnTo>
                  <a:pt x="697" y="674"/>
                </a:lnTo>
                <a:lnTo>
                  <a:pt x="699" y="680"/>
                </a:lnTo>
                <a:lnTo>
                  <a:pt x="701" y="685"/>
                </a:lnTo>
                <a:lnTo>
                  <a:pt x="702" y="692"/>
                </a:lnTo>
                <a:lnTo>
                  <a:pt x="703" y="697"/>
                </a:lnTo>
                <a:lnTo>
                  <a:pt x="703" y="703"/>
                </a:lnTo>
                <a:lnTo>
                  <a:pt x="703" y="710"/>
                </a:lnTo>
                <a:lnTo>
                  <a:pt x="702" y="715"/>
                </a:lnTo>
                <a:lnTo>
                  <a:pt x="701" y="720"/>
                </a:lnTo>
                <a:lnTo>
                  <a:pt x="699" y="727"/>
                </a:lnTo>
                <a:lnTo>
                  <a:pt x="697" y="731"/>
                </a:lnTo>
                <a:lnTo>
                  <a:pt x="694" y="737"/>
                </a:lnTo>
                <a:lnTo>
                  <a:pt x="690" y="741"/>
                </a:lnTo>
                <a:lnTo>
                  <a:pt x="686" y="745"/>
                </a:lnTo>
                <a:lnTo>
                  <a:pt x="682" y="749"/>
                </a:lnTo>
                <a:lnTo>
                  <a:pt x="678" y="753"/>
                </a:lnTo>
                <a:lnTo>
                  <a:pt x="672" y="756"/>
                </a:lnTo>
                <a:lnTo>
                  <a:pt x="667" y="758"/>
                </a:lnTo>
                <a:lnTo>
                  <a:pt x="662" y="760"/>
                </a:lnTo>
                <a:lnTo>
                  <a:pt x="656" y="762"/>
                </a:lnTo>
                <a:lnTo>
                  <a:pt x="650" y="762"/>
                </a:lnTo>
                <a:lnTo>
                  <a:pt x="643" y="763"/>
                </a:lnTo>
                <a:close/>
                <a:moveTo>
                  <a:pt x="540" y="284"/>
                </a:moveTo>
                <a:lnTo>
                  <a:pt x="538" y="287"/>
                </a:lnTo>
                <a:lnTo>
                  <a:pt x="537" y="290"/>
                </a:lnTo>
                <a:lnTo>
                  <a:pt x="536" y="294"/>
                </a:lnTo>
                <a:lnTo>
                  <a:pt x="534" y="296"/>
                </a:lnTo>
                <a:lnTo>
                  <a:pt x="532" y="297"/>
                </a:lnTo>
                <a:lnTo>
                  <a:pt x="530" y="298"/>
                </a:lnTo>
                <a:lnTo>
                  <a:pt x="527" y="299"/>
                </a:lnTo>
                <a:lnTo>
                  <a:pt x="525" y="299"/>
                </a:lnTo>
                <a:lnTo>
                  <a:pt x="480" y="299"/>
                </a:lnTo>
                <a:lnTo>
                  <a:pt x="480" y="543"/>
                </a:lnTo>
                <a:lnTo>
                  <a:pt x="479" y="546"/>
                </a:lnTo>
                <a:lnTo>
                  <a:pt x="479" y="549"/>
                </a:lnTo>
                <a:lnTo>
                  <a:pt x="476" y="551"/>
                </a:lnTo>
                <a:lnTo>
                  <a:pt x="475" y="554"/>
                </a:lnTo>
                <a:lnTo>
                  <a:pt x="472" y="556"/>
                </a:lnTo>
                <a:lnTo>
                  <a:pt x="470" y="557"/>
                </a:lnTo>
                <a:lnTo>
                  <a:pt x="467" y="558"/>
                </a:lnTo>
                <a:lnTo>
                  <a:pt x="465" y="558"/>
                </a:lnTo>
                <a:lnTo>
                  <a:pt x="461" y="558"/>
                </a:lnTo>
                <a:lnTo>
                  <a:pt x="458" y="557"/>
                </a:lnTo>
                <a:lnTo>
                  <a:pt x="456" y="556"/>
                </a:lnTo>
                <a:lnTo>
                  <a:pt x="454" y="554"/>
                </a:lnTo>
                <a:lnTo>
                  <a:pt x="452" y="551"/>
                </a:lnTo>
                <a:lnTo>
                  <a:pt x="451" y="549"/>
                </a:lnTo>
                <a:lnTo>
                  <a:pt x="450" y="546"/>
                </a:lnTo>
                <a:lnTo>
                  <a:pt x="450" y="543"/>
                </a:lnTo>
                <a:lnTo>
                  <a:pt x="450" y="299"/>
                </a:lnTo>
                <a:lnTo>
                  <a:pt x="405" y="299"/>
                </a:lnTo>
                <a:lnTo>
                  <a:pt x="402" y="299"/>
                </a:lnTo>
                <a:lnTo>
                  <a:pt x="398" y="298"/>
                </a:lnTo>
                <a:lnTo>
                  <a:pt x="396" y="297"/>
                </a:lnTo>
                <a:lnTo>
                  <a:pt x="394" y="296"/>
                </a:lnTo>
                <a:lnTo>
                  <a:pt x="392" y="294"/>
                </a:lnTo>
                <a:lnTo>
                  <a:pt x="391" y="290"/>
                </a:lnTo>
                <a:lnTo>
                  <a:pt x="390" y="287"/>
                </a:lnTo>
                <a:lnTo>
                  <a:pt x="390" y="284"/>
                </a:lnTo>
                <a:lnTo>
                  <a:pt x="390" y="225"/>
                </a:lnTo>
                <a:lnTo>
                  <a:pt x="390" y="222"/>
                </a:lnTo>
                <a:lnTo>
                  <a:pt x="391" y="219"/>
                </a:lnTo>
                <a:lnTo>
                  <a:pt x="392" y="217"/>
                </a:lnTo>
                <a:lnTo>
                  <a:pt x="394" y="214"/>
                </a:lnTo>
                <a:lnTo>
                  <a:pt x="396" y="212"/>
                </a:lnTo>
                <a:lnTo>
                  <a:pt x="398" y="211"/>
                </a:lnTo>
                <a:lnTo>
                  <a:pt x="402" y="210"/>
                </a:lnTo>
                <a:lnTo>
                  <a:pt x="405" y="210"/>
                </a:lnTo>
                <a:lnTo>
                  <a:pt x="450" y="210"/>
                </a:lnTo>
                <a:lnTo>
                  <a:pt x="450" y="129"/>
                </a:lnTo>
                <a:lnTo>
                  <a:pt x="450" y="126"/>
                </a:lnTo>
                <a:lnTo>
                  <a:pt x="451" y="123"/>
                </a:lnTo>
                <a:lnTo>
                  <a:pt x="452" y="121"/>
                </a:lnTo>
                <a:lnTo>
                  <a:pt x="454" y="118"/>
                </a:lnTo>
                <a:lnTo>
                  <a:pt x="456" y="117"/>
                </a:lnTo>
                <a:lnTo>
                  <a:pt x="458" y="115"/>
                </a:lnTo>
                <a:lnTo>
                  <a:pt x="461" y="114"/>
                </a:lnTo>
                <a:lnTo>
                  <a:pt x="465" y="114"/>
                </a:lnTo>
                <a:lnTo>
                  <a:pt x="467" y="114"/>
                </a:lnTo>
                <a:lnTo>
                  <a:pt x="470" y="115"/>
                </a:lnTo>
                <a:lnTo>
                  <a:pt x="472" y="117"/>
                </a:lnTo>
                <a:lnTo>
                  <a:pt x="475" y="118"/>
                </a:lnTo>
                <a:lnTo>
                  <a:pt x="476" y="121"/>
                </a:lnTo>
                <a:lnTo>
                  <a:pt x="479" y="123"/>
                </a:lnTo>
                <a:lnTo>
                  <a:pt x="479" y="127"/>
                </a:lnTo>
                <a:lnTo>
                  <a:pt x="480" y="129"/>
                </a:lnTo>
                <a:lnTo>
                  <a:pt x="480" y="210"/>
                </a:lnTo>
                <a:lnTo>
                  <a:pt x="525" y="210"/>
                </a:lnTo>
                <a:lnTo>
                  <a:pt x="527" y="210"/>
                </a:lnTo>
                <a:lnTo>
                  <a:pt x="530" y="211"/>
                </a:lnTo>
                <a:lnTo>
                  <a:pt x="532" y="212"/>
                </a:lnTo>
                <a:lnTo>
                  <a:pt x="534" y="214"/>
                </a:lnTo>
                <a:lnTo>
                  <a:pt x="536" y="217"/>
                </a:lnTo>
                <a:lnTo>
                  <a:pt x="537" y="219"/>
                </a:lnTo>
                <a:lnTo>
                  <a:pt x="538" y="222"/>
                </a:lnTo>
                <a:lnTo>
                  <a:pt x="540" y="225"/>
                </a:lnTo>
                <a:lnTo>
                  <a:pt x="540" y="284"/>
                </a:lnTo>
                <a:close/>
                <a:moveTo>
                  <a:pt x="465" y="763"/>
                </a:moveTo>
                <a:lnTo>
                  <a:pt x="458" y="762"/>
                </a:lnTo>
                <a:lnTo>
                  <a:pt x="452" y="762"/>
                </a:lnTo>
                <a:lnTo>
                  <a:pt x="446" y="760"/>
                </a:lnTo>
                <a:lnTo>
                  <a:pt x="441" y="758"/>
                </a:lnTo>
                <a:lnTo>
                  <a:pt x="436" y="756"/>
                </a:lnTo>
                <a:lnTo>
                  <a:pt x="430" y="753"/>
                </a:lnTo>
                <a:lnTo>
                  <a:pt x="426" y="749"/>
                </a:lnTo>
                <a:lnTo>
                  <a:pt x="422" y="745"/>
                </a:lnTo>
                <a:lnTo>
                  <a:pt x="419" y="741"/>
                </a:lnTo>
                <a:lnTo>
                  <a:pt x="414" y="737"/>
                </a:lnTo>
                <a:lnTo>
                  <a:pt x="412" y="731"/>
                </a:lnTo>
                <a:lnTo>
                  <a:pt x="409" y="727"/>
                </a:lnTo>
                <a:lnTo>
                  <a:pt x="407" y="720"/>
                </a:lnTo>
                <a:lnTo>
                  <a:pt x="406" y="715"/>
                </a:lnTo>
                <a:lnTo>
                  <a:pt x="405" y="710"/>
                </a:lnTo>
                <a:lnTo>
                  <a:pt x="405" y="703"/>
                </a:lnTo>
                <a:lnTo>
                  <a:pt x="405" y="697"/>
                </a:lnTo>
                <a:lnTo>
                  <a:pt x="406" y="692"/>
                </a:lnTo>
                <a:lnTo>
                  <a:pt x="407" y="685"/>
                </a:lnTo>
                <a:lnTo>
                  <a:pt x="409" y="680"/>
                </a:lnTo>
                <a:lnTo>
                  <a:pt x="412" y="674"/>
                </a:lnTo>
                <a:lnTo>
                  <a:pt x="414" y="670"/>
                </a:lnTo>
                <a:lnTo>
                  <a:pt x="419" y="665"/>
                </a:lnTo>
                <a:lnTo>
                  <a:pt x="422" y="661"/>
                </a:lnTo>
                <a:lnTo>
                  <a:pt x="426" y="657"/>
                </a:lnTo>
                <a:lnTo>
                  <a:pt x="430" y="653"/>
                </a:lnTo>
                <a:lnTo>
                  <a:pt x="436" y="651"/>
                </a:lnTo>
                <a:lnTo>
                  <a:pt x="441" y="648"/>
                </a:lnTo>
                <a:lnTo>
                  <a:pt x="446" y="646"/>
                </a:lnTo>
                <a:lnTo>
                  <a:pt x="452" y="645"/>
                </a:lnTo>
                <a:lnTo>
                  <a:pt x="458" y="643"/>
                </a:lnTo>
                <a:lnTo>
                  <a:pt x="465" y="643"/>
                </a:lnTo>
                <a:lnTo>
                  <a:pt x="470" y="643"/>
                </a:lnTo>
                <a:lnTo>
                  <a:pt x="476" y="645"/>
                </a:lnTo>
                <a:lnTo>
                  <a:pt x="482" y="646"/>
                </a:lnTo>
                <a:lnTo>
                  <a:pt x="487" y="648"/>
                </a:lnTo>
                <a:lnTo>
                  <a:pt x="492" y="651"/>
                </a:lnTo>
                <a:lnTo>
                  <a:pt x="498" y="653"/>
                </a:lnTo>
                <a:lnTo>
                  <a:pt x="502" y="657"/>
                </a:lnTo>
                <a:lnTo>
                  <a:pt x="506" y="661"/>
                </a:lnTo>
                <a:lnTo>
                  <a:pt x="511" y="665"/>
                </a:lnTo>
                <a:lnTo>
                  <a:pt x="514" y="670"/>
                </a:lnTo>
                <a:lnTo>
                  <a:pt x="517" y="674"/>
                </a:lnTo>
                <a:lnTo>
                  <a:pt x="519" y="680"/>
                </a:lnTo>
                <a:lnTo>
                  <a:pt x="521" y="685"/>
                </a:lnTo>
                <a:lnTo>
                  <a:pt x="522" y="692"/>
                </a:lnTo>
                <a:lnTo>
                  <a:pt x="524" y="697"/>
                </a:lnTo>
                <a:lnTo>
                  <a:pt x="525" y="703"/>
                </a:lnTo>
                <a:lnTo>
                  <a:pt x="524" y="710"/>
                </a:lnTo>
                <a:lnTo>
                  <a:pt x="522" y="715"/>
                </a:lnTo>
                <a:lnTo>
                  <a:pt x="521" y="720"/>
                </a:lnTo>
                <a:lnTo>
                  <a:pt x="519" y="727"/>
                </a:lnTo>
                <a:lnTo>
                  <a:pt x="517" y="731"/>
                </a:lnTo>
                <a:lnTo>
                  <a:pt x="514" y="737"/>
                </a:lnTo>
                <a:lnTo>
                  <a:pt x="511" y="741"/>
                </a:lnTo>
                <a:lnTo>
                  <a:pt x="506" y="745"/>
                </a:lnTo>
                <a:lnTo>
                  <a:pt x="502" y="749"/>
                </a:lnTo>
                <a:lnTo>
                  <a:pt x="498" y="753"/>
                </a:lnTo>
                <a:lnTo>
                  <a:pt x="492" y="756"/>
                </a:lnTo>
                <a:lnTo>
                  <a:pt x="487" y="758"/>
                </a:lnTo>
                <a:lnTo>
                  <a:pt x="482" y="760"/>
                </a:lnTo>
                <a:lnTo>
                  <a:pt x="476" y="762"/>
                </a:lnTo>
                <a:lnTo>
                  <a:pt x="470" y="762"/>
                </a:lnTo>
                <a:lnTo>
                  <a:pt x="465" y="763"/>
                </a:lnTo>
                <a:close/>
                <a:moveTo>
                  <a:pt x="330" y="404"/>
                </a:moveTo>
                <a:lnTo>
                  <a:pt x="330" y="407"/>
                </a:lnTo>
                <a:lnTo>
                  <a:pt x="329" y="410"/>
                </a:lnTo>
                <a:lnTo>
                  <a:pt x="328" y="412"/>
                </a:lnTo>
                <a:lnTo>
                  <a:pt x="326" y="414"/>
                </a:lnTo>
                <a:lnTo>
                  <a:pt x="323" y="417"/>
                </a:lnTo>
                <a:lnTo>
                  <a:pt x="320" y="418"/>
                </a:lnTo>
                <a:lnTo>
                  <a:pt x="318" y="419"/>
                </a:lnTo>
                <a:lnTo>
                  <a:pt x="315" y="419"/>
                </a:lnTo>
                <a:lnTo>
                  <a:pt x="270" y="419"/>
                </a:lnTo>
                <a:lnTo>
                  <a:pt x="270" y="543"/>
                </a:lnTo>
                <a:lnTo>
                  <a:pt x="270" y="546"/>
                </a:lnTo>
                <a:lnTo>
                  <a:pt x="269" y="549"/>
                </a:lnTo>
                <a:lnTo>
                  <a:pt x="268" y="551"/>
                </a:lnTo>
                <a:lnTo>
                  <a:pt x="266" y="554"/>
                </a:lnTo>
                <a:lnTo>
                  <a:pt x="263" y="556"/>
                </a:lnTo>
                <a:lnTo>
                  <a:pt x="260" y="557"/>
                </a:lnTo>
                <a:lnTo>
                  <a:pt x="258" y="558"/>
                </a:lnTo>
                <a:lnTo>
                  <a:pt x="255" y="558"/>
                </a:lnTo>
                <a:lnTo>
                  <a:pt x="252" y="558"/>
                </a:lnTo>
                <a:lnTo>
                  <a:pt x="250" y="557"/>
                </a:lnTo>
                <a:lnTo>
                  <a:pt x="246" y="556"/>
                </a:lnTo>
                <a:lnTo>
                  <a:pt x="244" y="554"/>
                </a:lnTo>
                <a:lnTo>
                  <a:pt x="242" y="551"/>
                </a:lnTo>
                <a:lnTo>
                  <a:pt x="241" y="549"/>
                </a:lnTo>
                <a:lnTo>
                  <a:pt x="240" y="546"/>
                </a:lnTo>
                <a:lnTo>
                  <a:pt x="240" y="543"/>
                </a:lnTo>
                <a:lnTo>
                  <a:pt x="240" y="419"/>
                </a:lnTo>
                <a:lnTo>
                  <a:pt x="195" y="419"/>
                </a:lnTo>
                <a:lnTo>
                  <a:pt x="192" y="419"/>
                </a:lnTo>
                <a:lnTo>
                  <a:pt x="190" y="418"/>
                </a:lnTo>
                <a:lnTo>
                  <a:pt x="186" y="417"/>
                </a:lnTo>
                <a:lnTo>
                  <a:pt x="184" y="414"/>
                </a:lnTo>
                <a:lnTo>
                  <a:pt x="183" y="412"/>
                </a:lnTo>
                <a:lnTo>
                  <a:pt x="181" y="410"/>
                </a:lnTo>
                <a:lnTo>
                  <a:pt x="180" y="407"/>
                </a:lnTo>
                <a:lnTo>
                  <a:pt x="180" y="404"/>
                </a:lnTo>
                <a:lnTo>
                  <a:pt x="180" y="344"/>
                </a:lnTo>
                <a:lnTo>
                  <a:pt x="180" y="342"/>
                </a:lnTo>
                <a:lnTo>
                  <a:pt x="181" y="339"/>
                </a:lnTo>
                <a:lnTo>
                  <a:pt x="183" y="336"/>
                </a:lnTo>
                <a:lnTo>
                  <a:pt x="184" y="334"/>
                </a:lnTo>
                <a:lnTo>
                  <a:pt x="186" y="332"/>
                </a:lnTo>
                <a:lnTo>
                  <a:pt x="190" y="331"/>
                </a:lnTo>
                <a:lnTo>
                  <a:pt x="192" y="330"/>
                </a:lnTo>
                <a:lnTo>
                  <a:pt x="195" y="329"/>
                </a:lnTo>
                <a:lnTo>
                  <a:pt x="240" y="329"/>
                </a:lnTo>
                <a:lnTo>
                  <a:pt x="240" y="129"/>
                </a:lnTo>
                <a:lnTo>
                  <a:pt x="240" y="126"/>
                </a:lnTo>
                <a:lnTo>
                  <a:pt x="241" y="123"/>
                </a:lnTo>
                <a:lnTo>
                  <a:pt x="242" y="121"/>
                </a:lnTo>
                <a:lnTo>
                  <a:pt x="244" y="118"/>
                </a:lnTo>
                <a:lnTo>
                  <a:pt x="246" y="117"/>
                </a:lnTo>
                <a:lnTo>
                  <a:pt x="250" y="115"/>
                </a:lnTo>
                <a:lnTo>
                  <a:pt x="252" y="114"/>
                </a:lnTo>
                <a:lnTo>
                  <a:pt x="255" y="114"/>
                </a:lnTo>
                <a:lnTo>
                  <a:pt x="258" y="114"/>
                </a:lnTo>
                <a:lnTo>
                  <a:pt x="260" y="115"/>
                </a:lnTo>
                <a:lnTo>
                  <a:pt x="263" y="117"/>
                </a:lnTo>
                <a:lnTo>
                  <a:pt x="266" y="118"/>
                </a:lnTo>
                <a:lnTo>
                  <a:pt x="268" y="121"/>
                </a:lnTo>
                <a:lnTo>
                  <a:pt x="269" y="123"/>
                </a:lnTo>
                <a:lnTo>
                  <a:pt x="270" y="127"/>
                </a:lnTo>
                <a:lnTo>
                  <a:pt x="270" y="129"/>
                </a:lnTo>
                <a:lnTo>
                  <a:pt x="270" y="329"/>
                </a:lnTo>
                <a:lnTo>
                  <a:pt x="315" y="329"/>
                </a:lnTo>
                <a:lnTo>
                  <a:pt x="318" y="330"/>
                </a:lnTo>
                <a:lnTo>
                  <a:pt x="320" y="331"/>
                </a:lnTo>
                <a:lnTo>
                  <a:pt x="323" y="332"/>
                </a:lnTo>
                <a:lnTo>
                  <a:pt x="326" y="334"/>
                </a:lnTo>
                <a:lnTo>
                  <a:pt x="328" y="336"/>
                </a:lnTo>
                <a:lnTo>
                  <a:pt x="329" y="339"/>
                </a:lnTo>
                <a:lnTo>
                  <a:pt x="330" y="342"/>
                </a:lnTo>
                <a:lnTo>
                  <a:pt x="330" y="344"/>
                </a:lnTo>
                <a:lnTo>
                  <a:pt x="330" y="404"/>
                </a:lnTo>
                <a:close/>
                <a:moveTo>
                  <a:pt x="255" y="763"/>
                </a:moveTo>
                <a:lnTo>
                  <a:pt x="249" y="762"/>
                </a:lnTo>
                <a:lnTo>
                  <a:pt x="243" y="762"/>
                </a:lnTo>
                <a:lnTo>
                  <a:pt x="237" y="760"/>
                </a:lnTo>
                <a:lnTo>
                  <a:pt x="231" y="758"/>
                </a:lnTo>
                <a:lnTo>
                  <a:pt x="226" y="756"/>
                </a:lnTo>
                <a:lnTo>
                  <a:pt x="222" y="753"/>
                </a:lnTo>
                <a:lnTo>
                  <a:pt x="216" y="749"/>
                </a:lnTo>
                <a:lnTo>
                  <a:pt x="212" y="745"/>
                </a:lnTo>
                <a:lnTo>
                  <a:pt x="209" y="741"/>
                </a:lnTo>
                <a:lnTo>
                  <a:pt x="206" y="737"/>
                </a:lnTo>
                <a:lnTo>
                  <a:pt x="203" y="731"/>
                </a:lnTo>
                <a:lnTo>
                  <a:pt x="200" y="727"/>
                </a:lnTo>
                <a:lnTo>
                  <a:pt x="198" y="720"/>
                </a:lnTo>
                <a:lnTo>
                  <a:pt x="196" y="715"/>
                </a:lnTo>
                <a:lnTo>
                  <a:pt x="195" y="710"/>
                </a:lnTo>
                <a:lnTo>
                  <a:pt x="195" y="703"/>
                </a:lnTo>
                <a:lnTo>
                  <a:pt x="195" y="697"/>
                </a:lnTo>
                <a:lnTo>
                  <a:pt x="196" y="692"/>
                </a:lnTo>
                <a:lnTo>
                  <a:pt x="198" y="685"/>
                </a:lnTo>
                <a:lnTo>
                  <a:pt x="200" y="680"/>
                </a:lnTo>
                <a:lnTo>
                  <a:pt x="203" y="674"/>
                </a:lnTo>
                <a:lnTo>
                  <a:pt x="206" y="670"/>
                </a:lnTo>
                <a:lnTo>
                  <a:pt x="209" y="665"/>
                </a:lnTo>
                <a:lnTo>
                  <a:pt x="212" y="661"/>
                </a:lnTo>
                <a:lnTo>
                  <a:pt x="216" y="657"/>
                </a:lnTo>
                <a:lnTo>
                  <a:pt x="222" y="653"/>
                </a:lnTo>
                <a:lnTo>
                  <a:pt x="226" y="651"/>
                </a:lnTo>
                <a:lnTo>
                  <a:pt x="231" y="648"/>
                </a:lnTo>
                <a:lnTo>
                  <a:pt x="237" y="646"/>
                </a:lnTo>
                <a:lnTo>
                  <a:pt x="243" y="645"/>
                </a:lnTo>
                <a:lnTo>
                  <a:pt x="249" y="643"/>
                </a:lnTo>
                <a:lnTo>
                  <a:pt x="255" y="643"/>
                </a:lnTo>
                <a:lnTo>
                  <a:pt x="261" y="643"/>
                </a:lnTo>
                <a:lnTo>
                  <a:pt x="267" y="645"/>
                </a:lnTo>
                <a:lnTo>
                  <a:pt x="273" y="646"/>
                </a:lnTo>
                <a:lnTo>
                  <a:pt x="278" y="648"/>
                </a:lnTo>
                <a:lnTo>
                  <a:pt x="284" y="651"/>
                </a:lnTo>
                <a:lnTo>
                  <a:pt x="288" y="653"/>
                </a:lnTo>
                <a:lnTo>
                  <a:pt x="293" y="657"/>
                </a:lnTo>
                <a:lnTo>
                  <a:pt x="298" y="661"/>
                </a:lnTo>
                <a:lnTo>
                  <a:pt x="301" y="665"/>
                </a:lnTo>
                <a:lnTo>
                  <a:pt x="304" y="670"/>
                </a:lnTo>
                <a:lnTo>
                  <a:pt x="307" y="674"/>
                </a:lnTo>
                <a:lnTo>
                  <a:pt x="311" y="680"/>
                </a:lnTo>
                <a:lnTo>
                  <a:pt x="312" y="685"/>
                </a:lnTo>
                <a:lnTo>
                  <a:pt x="314" y="692"/>
                </a:lnTo>
                <a:lnTo>
                  <a:pt x="315" y="697"/>
                </a:lnTo>
                <a:lnTo>
                  <a:pt x="315" y="703"/>
                </a:lnTo>
                <a:lnTo>
                  <a:pt x="315" y="710"/>
                </a:lnTo>
                <a:lnTo>
                  <a:pt x="314" y="715"/>
                </a:lnTo>
                <a:lnTo>
                  <a:pt x="312" y="720"/>
                </a:lnTo>
                <a:lnTo>
                  <a:pt x="311" y="727"/>
                </a:lnTo>
                <a:lnTo>
                  <a:pt x="307" y="731"/>
                </a:lnTo>
                <a:lnTo>
                  <a:pt x="304" y="737"/>
                </a:lnTo>
                <a:lnTo>
                  <a:pt x="301" y="741"/>
                </a:lnTo>
                <a:lnTo>
                  <a:pt x="298" y="745"/>
                </a:lnTo>
                <a:lnTo>
                  <a:pt x="293" y="749"/>
                </a:lnTo>
                <a:lnTo>
                  <a:pt x="288" y="753"/>
                </a:lnTo>
                <a:lnTo>
                  <a:pt x="284" y="756"/>
                </a:lnTo>
                <a:lnTo>
                  <a:pt x="278" y="758"/>
                </a:lnTo>
                <a:lnTo>
                  <a:pt x="273" y="760"/>
                </a:lnTo>
                <a:lnTo>
                  <a:pt x="267" y="762"/>
                </a:lnTo>
                <a:lnTo>
                  <a:pt x="261" y="762"/>
                </a:lnTo>
                <a:lnTo>
                  <a:pt x="255" y="763"/>
                </a:lnTo>
                <a:close/>
                <a:moveTo>
                  <a:pt x="883" y="0"/>
                </a:moveTo>
                <a:lnTo>
                  <a:pt x="15" y="0"/>
                </a:lnTo>
                <a:lnTo>
                  <a:pt x="13" y="0"/>
                </a:lnTo>
                <a:lnTo>
                  <a:pt x="10" y="2"/>
                </a:lnTo>
                <a:lnTo>
                  <a:pt x="8" y="3"/>
                </a:lnTo>
                <a:lnTo>
                  <a:pt x="6" y="5"/>
                </a:lnTo>
                <a:lnTo>
                  <a:pt x="3" y="7"/>
                </a:lnTo>
                <a:lnTo>
                  <a:pt x="2" y="10"/>
                </a:lnTo>
                <a:lnTo>
                  <a:pt x="1" y="12"/>
                </a:lnTo>
                <a:lnTo>
                  <a:pt x="0" y="15"/>
                </a:lnTo>
                <a:lnTo>
                  <a:pt x="0" y="883"/>
                </a:lnTo>
                <a:lnTo>
                  <a:pt x="1" y="886"/>
                </a:lnTo>
                <a:lnTo>
                  <a:pt x="2" y="888"/>
                </a:lnTo>
                <a:lnTo>
                  <a:pt x="3" y="892"/>
                </a:lnTo>
                <a:lnTo>
                  <a:pt x="6" y="894"/>
                </a:lnTo>
                <a:lnTo>
                  <a:pt x="8" y="895"/>
                </a:lnTo>
                <a:lnTo>
                  <a:pt x="10" y="897"/>
                </a:lnTo>
                <a:lnTo>
                  <a:pt x="13" y="897"/>
                </a:lnTo>
                <a:lnTo>
                  <a:pt x="15" y="898"/>
                </a:lnTo>
                <a:lnTo>
                  <a:pt x="883" y="898"/>
                </a:lnTo>
                <a:lnTo>
                  <a:pt x="886" y="897"/>
                </a:lnTo>
                <a:lnTo>
                  <a:pt x="888" y="897"/>
                </a:lnTo>
                <a:lnTo>
                  <a:pt x="892" y="895"/>
                </a:lnTo>
                <a:lnTo>
                  <a:pt x="894" y="894"/>
                </a:lnTo>
                <a:lnTo>
                  <a:pt x="896" y="892"/>
                </a:lnTo>
                <a:lnTo>
                  <a:pt x="897" y="888"/>
                </a:lnTo>
                <a:lnTo>
                  <a:pt x="898" y="886"/>
                </a:lnTo>
                <a:lnTo>
                  <a:pt x="898" y="883"/>
                </a:lnTo>
                <a:lnTo>
                  <a:pt x="898" y="15"/>
                </a:lnTo>
                <a:lnTo>
                  <a:pt x="898" y="12"/>
                </a:lnTo>
                <a:lnTo>
                  <a:pt x="897" y="10"/>
                </a:lnTo>
                <a:lnTo>
                  <a:pt x="896" y="7"/>
                </a:lnTo>
                <a:lnTo>
                  <a:pt x="894" y="5"/>
                </a:lnTo>
                <a:lnTo>
                  <a:pt x="892" y="3"/>
                </a:lnTo>
                <a:lnTo>
                  <a:pt x="888" y="2"/>
                </a:lnTo>
                <a:lnTo>
                  <a:pt x="886" y="0"/>
                </a:lnTo>
                <a:lnTo>
                  <a:pt x="883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z="22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Main User Interface</a:t>
            </a:r>
            <a:endParaRPr lang="en-US" sz="22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741" y="1207457"/>
            <a:ext cx="1568222" cy="2798485"/>
          </a:xfrm>
          <a:prstGeom prst="rect">
            <a:avLst/>
          </a:prstGeom>
        </p:spPr>
      </p:pic>
      <p:sp>
        <p:nvSpPr>
          <p:cNvPr id="25" name="Freeform 4346" descr="Icon of box and whisker chart. ">
            <a:extLst>
              <a:ext uri="{FF2B5EF4-FFF2-40B4-BE49-F238E27FC236}">
                <a16:creationId xmlns:a16="http://schemas.microsoft.com/office/drawing/2014/main" id="{D131817A-5B27-4718-8BAC-45C9CEDA45D9}"/>
              </a:ext>
            </a:extLst>
          </p:cNvPr>
          <p:cNvSpPr>
            <a:spLocks noEditPoints="1"/>
          </p:cNvSpPr>
          <p:nvPr/>
        </p:nvSpPr>
        <p:spPr bwMode="auto">
          <a:xfrm>
            <a:off x="89262" y="4123509"/>
            <a:ext cx="1931126" cy="496389"/>
          </a:xfrm>
          <a:custGeom>
            <a:avLst/>
            <a:gdLst>
              <a:gd name="T0" fmla="*/ 706 w 898"/>
              <a:gd name="T1" fmla="*/ 479 h 898"/>
              <a:gd name="T2" fmla="*/ 652 w 898"/>
              <a:gd name="T3" fmla="*/ 556 h 898"/>
              <a:gd name="T4" fmla="*/ 632 w 898"/>
              <a:gd name="T5" fmla="*/ 551 h 898"/>
              <a:gd name="T6" fmla="*/ 576 w 898"/>
              <a:gd name="T7" fmla="*/ 477 h 898"/>
              <a:gd name="T8" fmla="*/ 571 w 898"/>
              <a:gd name="T9" fmla="*/ 398 h 898"/>
              <a:gd name="T10" fmla="*/ 628 w 898"/>
              <a:gd name="T11" fmla="*/ 129 h 898"/>
              <a:gd name="T12" fmla="*/ 643 w 898"/>
              <a:gd name="T13" fmla="*/ 114 h 898"/>
              <a:gd name="T14" fmla="*/ 658 w 898"/>
              <a:gd name="T15" fmla="*/ 129 h 898"/>
              <a:gd name="T16" fmla="*/ 717 w 898"/>
              <a:gd name="T17" fmla="*/ 398 h 898"/>
              <a:gd name="T18" fmla="*/ 621 w 898"/>
              <a:gd name="T19" fmla="*/ 758 h 898"/>
              <a:gd name="T20" fmla="*/ 589 w 898"/>
              <a:gd name="T21" fmla="*/ 727 h 898"/>
              <a:gd name="T22" fmla="*/ 589 w 898"/>
              <a:gd name="T23" fmla="*/ 680 h 898"/>
              <a:gd name="T24" fmla="*/ 621 w 898"/>
              <a:gd name="T25" fmla="*/ 648 h 898"/>
              <a:gd name="T26" fmla="*/ 667 w 898"/>
              <a:gd name="T27" fmla="*/ 648 h 898"/>
              <a:gd name="T28" fmla="*/ 699 w 898"/>
              <a:gd name="T29" fmla="*/ 680 h 898"/>
              <a:gd name="T30" fmla="*/ 699 w 898"/>
              <a:gd name="T31" fmla="*/ 727 h 898"/>
              <a:gd name="T32" fmla="*/ 667 w 898"/>
              <a:gd name="T33" fmla="*/ 758 h 898"/>
              <a:gd name="T34" fmla="*/ 536 w 898"/>
              <a:gd name="T35" fmla="*/ 294 h 898"/>
              <a:gd name="T36" fmla="*/ 479 w 898"/>
              <a:gd name="T37" fmla="*/ 546 h 898"/>
              <a:gd name="T38" fmla="*/ 461 w 898"/>
              <a:gd name="T39" fmla="*/ 558 h 898"/>
              <a:gd name="T40" fmla="*/ 450 w 898"/>
              <a:gd name="T41" fmla="*/ 299 h 898"/>
              <a:gd name="T42" fmla="*/ 390 w 898"/>
              <a:gd name="T43" fmla="*/ 287 h 898"/>
              <a:gd name="T44" fmla="*/ 398 w 898"/>
              <a:gd name="T45" fmla="*/ 211 h 898"/>
              <a:gd name="T46" fmla="*/ 454 w 898"/>
              <a:gd name="T47" fmla="*/ 118 h 898"/>
              <a:gd name="T48" fmla="*/ 475 w 898"/>
              <a:gd name="T49" fmla="*/ 118 h 898"/>
              <a:gd name="T50" fmla="*/ 530 w 898"/>
              <a:gd name="T51" fmla="*/ 211 h 898"/>
              <a:gd name="T52" fmla="*/ 465 w 898"/>
              <a:gd name="T53" fmla="*/ 763 h 898"/>
              <a:gd name="T54" fmla="*/ 422 w 898"/>
              <a:gd name="T55" fmla="*/ 745 h 898"/>
              <a:gd name="T56" fmla="*/ 405 w 898"/>
              <a:gd name="T57" fmla="*/ 703 h 898"/>
              <a:gd name="T58" fmla="*/ 422 w 898"/>
              <a:gd name="T59" fmla="*/ 661 h 898"/>
              <a:gd name="T60" fmla="*/ 465 w 898"/>
              <a:gd name="T61" fmla="*/ 643 h 898"/>
              <a:gd name="T62" fmla="*/ 506 w 898"/>
              <a:gd name="T63" fmla="*/ 661 h 898"/>
              <a:gd name="T64" fmla="*/ 525 w 898"/>
              <a:gd name="T65" fmla="*/ 703 h 898"/>
              <a:gd name="T66" fmla="*/ 506 w 898"/>
              <a:gd name="T67" fmla="*/ 745 h 898"/>
              <a:gd name="T68" fmla="*/ 465 w 898"/>
              <a:gd name="T69" fmla="*/ 763 h 898"/>
              <a:gd name="T70" fmla="*/ 318 w 898"/>
              <a:gd name="T71" fmla="*/ 419 h 898"/>
              <a:gd name="T72" fmla="*/ 263 w 898"/>
              <a:gd name="T73" fmla="*/ 556 h 898"/>
              <a:gd name="T74" fmla="*/ 242 w 898"/>
              <a:gd name="T75" fmla="*/ 551 h 898"/>
              <a:gd name="T76" fmla="*/ 186 w 898"/>
              <a:gd name="T77" fmla="*/ 417 h 898"/>
              <a:gd name="T78" fmla="*/ 181 w 898"/>
              <a:gd name="T79" fmla="*/ 339 h 898"/>
              <a:gd name="T80" fmla="*/ 240 w 898"/>
              <a:gd name="T81" fmla="*/ 129 h 898"/>
              <a:gd name="T82" fmla="*/ 255 w 898"/>
              <a:gd name="T83" fmla="*/ 114 h 898"/>
              <a:gd name="T84" fmla="*/ 270 w 898"/>
              <a:gd name="T85" fmla="*/ 129 h 898"/>
              <a:gd name="T86" fmla="*/ 329 w 898"/>
              <a:gd name="T87" fmla="*/ 339 h 898"/>
              <a:gd name="T88" fmla="*/ 231 w 898"/>
              <a:gd name="T89" fmla="*/ 758 h 898"/>
              <a:gd name="T90" fmla="*/ 200 w 898"/>
              <a:gd name="T91" fmla="*/ 727 h 898"/>
              <a:gd name="T92" fmla="*/ 200 w 898"/>
              <a:gd name="T93" fmla="*/ 680 h 898"/>
              <a:gd name="T94" fmla="*/ 231 w 898"/>
              <a:gd name="T95" fmla="*/ 648 h 898"/>
              <a:gd name="T96" fmla="*/ 278 w 898"/>
              <a:gd name="T97" fmla="*/ 648 h 898"/>
              <a:gd name="T98" fmla="*/ 311 w 898"/>
              <a:gd name="T99" fmla="*/ 680 h 898"/>
              <a:gd name="T100" fmla="*/ 311 w 898"/>
              <a:gd name="T101" fmla="*/ 727 h 898"/>
              <a:gd name="T102" fmla="*/ 278 w 898"/>
              <a:gd name="T103" fmla="*/ 758 h 898"/>
              <a:gd name="T104" fmla="*/ 10 w 898"/>
              <a:gd name="T105" fmla="*/ 2 h 898"/>
              <a:gd name="T106" fmla="*/ 1 w 898"/>
              <a:gd name="T107" fmla="*/ 886 h 898"/>
              <a:gd name="T108" fmla="*/ 883 w 898"/>
              <a:gd name="T109" fmla="*/ 898 h 898"/>
              <a:gd name="T110" fmla="*/ 898 w 898"/>
              <a:gd name="T111" fmla="*/ 883 h 898"/>
              <a:gd name="T112" fmla="*/ 886 w 898"/>
              <a:gd name="T113" fmla="*/ 0 h 8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898" h="898">
                <a:moveTo>
                  <a:pt x="718" y="464"/>
                </a:moveTo>
                <a:lnTo>
                  <a:pt x="718" y="467"/>
                </a:lnTo>
                <a:lnTo>
                  <a:pt x="717" y="470"/>
                </a:lnTo>
                <a:lnTo>
                  <a:pt x="716" y="472"/>
                </a:lnTo>
                <a:lnTo>
                  <a:pt x="714" y="474"/>
                </a:lnTo>
                <a:lnTo>
                  <a:pt x="712" y="477"/>
                </a:lnTo>
                <a:lnTo>
                  <a:pt x="710" y="478"/>
                </a:lnTo>
                <a:lnTo>
                  <a:pt x="706" y="479"/>
                </a:lnTo>
                <a:lnTo>
                  <a:pt x="703" y="479"/>
                </a:lnTo>
                <a:lnTo>
                  <a:pt x="658" y="479"/>
                </a:lnTo>
                <a:lnTo>
                  <a:pt x="658" y="543"/>
                </a:lnTo>
                <a:lnTo>
                  <a:pt x="658" y="546"/>
                </a:lnTo>
                <a:lnTo>
                  <a:pt x="657" y="549"/>
                </a:lnTo>
                <a:lnTo>
                  <a:pt x="656" y="551"/>
                </a:lnTo>
                <a:lnTo>
                  <a:pt x="654" y="554"/>
                </a:lnTo>
                <a:lnTo>
                  <a:pt x="652" y="556"/>
                </a:lnTo>
                <a:lnTo>
                  <a:pt x="650" y="557"/>
                </a:lnTo>
                <a:lnTo>
                  <a:pt x="647" y="558"/>
                </a:lnTo>
                <a:lnTo>
                  <a:pt x="643" y="558"/>
                </a:lnTo>
                <a:lnTo>
                  <a:pt x="641" y="558"/>
                </a:lnTo>
                <a:lnTo>
                  <a:pt x="638" y="557"/>
                </a:lnTo>
                <a:lnTo>
                  <a:pt x="636" y="556"/>
                </a:lnTo>
                <a:lnTo>
                  <a:pt x="634" y="554"/>
                </a:lnTo>
                <a:lnTo>
                  <a:pt x="632" y="551"/>
                </a:lnTo>
                <a:lnTo>
                  <a:pt x="631" y="549"/>
                </a:lnTo>
                <a:lnTo>
                  <a:pt x="629" y="546"/>
                </a:lnTo>
                <a:lnTo>
                  <a:pt x="628" y="543"/>
                </a:lnTo>
                <a:lnTo>
                  <a:pt x="628" y="479"/>
                </a:lnTo>
                <a:lnTo>
                  <a:pt x="583" y="479"/>
                </a:lnTo>
                <a:lnTo>
                  <a:pt x="581" y="479"/>
                </a:lnTo>
                <a:lnTo>
                  <a:pt x="578" y="478"/>
                </a:lnTo>
                <a:lnTo>
                  <a:pt x="576" y="477"/>
                </a:lnTo>
                <a:lnTo>
                  <a:pt x="574" y="474"/>
                </a:lnTo>
                <a:lnTo>
                  <a:pt x="572" y="472"/>
                </a:lnTo>
                <a:lnTo>
                  <a:pt x="571" y="470"/>
                </a:lnTo>
                <a:lnTo>
                  <a:pt x="570" y="467"/>
                </a:lnTo>
                <a:lnTo>
                  <a:pt x="570" y="464"/>
                </a:lnTo>
                <a:lnTo>
                  <a:pt x="570" y="404"/>
                </a:lnTo>
                <a:lnTo>
                  <a:pt x="570" y="402"/>
                </a:lnTo>
                <a:lnTo>
                  <a:pt x="571" y="398"/>
                </a:lnTo>
                <a:lnTo>
                  <a:pt x="572" y="396"/>
                </a:lnTo>
                <a:lnTo>
                  <a:pt x="574" y="394"/>
                </a:lnTo>
                <a:lnTo>
                  <a:pt x="576" y="392"/>
                </a:lnTo>
                <a:lnTo>
                  <a:pt x="578" y="391"/>
                </a:lnTo>
                <a:lnTo>
                  <a:pt x="581" y="390"/>
                </a:lnTo>
                <a:lnTo>
                  <a:pt x="583" y="389"/>
                </a:lnTo>
                <a:lnTo>
                  <a:pt x="628" y="389"/>
                </a:lnTo>
                <a:lnTo>
                  <a:pt x="628" y="129"/>
                </a:lnTo>
                <a:lnTo>
                  <a:pt x="629" y="126"/>
                </a:lnTo>
                <a:lnTo>
                  <a:pt x="631" y="123"/>
                </a:lnTo>
                <a:lnTo>
                  <a:pt x="632" y="121"/>
                </a:lnTo>
                <a:lnTo>
                  <a:pt x="634" y="118"/>
                </a:lnTo>
                <a:lnTo>
                  <a:pt x="636" y="117"/>
                </a:lnTo>
                <a:lnTo>
                  <a:pt x="638" y="115"/>
                </a:lnTo>
                <a:lnTo>
                  <a:pt x="641" y="114"/>
                </a:lnTo>
                <a:lnTo>
                  <a:pt x="643" y="114"/>
                </a:lnTo>
                <a:lnTo>
                  <a:pt x="647" y="114"/>
                </a:lnTo>
                <a:lnTo>
                  <a:pt x="650" y="115"/>
                </a:lnTo>
                <a:lnTo>
                  <a:pt x="652" y="117"/>
                </a:lnTo>
                <a:lnTo>
                  <a:pt x="654" y="118"/>
                </a:lnTo>
                <a:lnTo>
                  <a:pt x="656" y="121"/>
                </a:lnTo>
                <a:lnTo>
                  <a:pt x="657" y="123"/>
                </a:lnTo>
                <a:lnTo>
                  <a:pt x="658" y="127"/>
                </a:lnTo>
                <a:lnTo>
                  <a:pt x="658" y="129"/>
                </a:lnTo>
                <a:lnTo>
                  <a:pt x="658" y="389"/>
                </a:lnTo>
                <a:lnTo>
                  <a:pt x="703" y="389"/>
                </a:lnTo>
                <a:lnTo>
                  <a:pt x="706" y="390"/>
                </a:lnTo>
                <a:lnTo>
                  <a:pt x="710" y="391"/>
                </a:lnTo>
                <a:lnTo>
                  <a:pt x="712" y="392"/>
                </a:lnTo>
                <a:lnTo>
                  <a:pt x="714" y="394"/>
                </a:lnTo>
                <a:lnTo>
                  <a:pt x="716" y="396"/>
                </a:lnTo>
                <a:lnTo>
                  <a:pt x="717" y="398"/>
                </a:lnTo>
                <a:lnTo>
                  <a:pt x="718" y="402"/>
                </a:lnTo>
                <a:lnTo>
                  <a:pt x="718" y="404"/>
                </a:lnTo>
                <a:lnTo>
                  <a:pt x="718" y="464"/>
                </a:lnTo>
                <a:close/>
                <a:moveTo>
                  <a:pt x="643" y="763"/>
                </a:moveTo>
                <a:lnTo>
                  <a:pt x="638" y="762"/>
                </a:lnTo>
                <a:lnTo>
                  <a:pt x="632" y="762"/>
                </a:lnTo>
                <a:lnTo>
                  <a:pt x="626" y="760"/>
                </a:lnTo>
                <a:lnTo>
                  <a:pt x="621" y="758"/>
                </a:lnTo>
                <a:lnTo>
                  <a:pt x="616" y="756"/>
                </a:lnTo>
                <a:lnTo>
                  <a:pt x="610" y="753"/>
                </a:lnTo>
                <a:lnTo>
                  <a:pt x="606" y="749"/>
                </a:lnTo>
                <a:lnTo>
                  <a:pt x="602" y="745"/>
                </a:lnTo>
                <a:lnTo>
                  <a:pt x="597" y="741"/>
                </a:lnTo>
                <a:lnTo>
                  <a:pt x="594" y="737"/>
                </a:lnTo>
                <a:lnTo>
                  <a:pt x="591" y="731"/>
                </a:lnTo>
                <a:lnTo>
                  <a:pt x="589" y="727"/>
                </a:lnTo>
                <a:lnTo>
                  <a:pt x="587" y="720"/>
                </a:lnTo>
                <a:lnTo>
                  <a:pt x="586" y="715"/>
                </a:lnTo>
                <a:lnTo>
                  <a:pt x="584" y="710"/>
                </a:lnTo>
                <a:lnTo>
                  <a:pt x="583" y="703"/>
                </a:lnTo>
                <a:lnTo>
                  <a:pt x="584" y="697"/>
                </a:lnTo>
                <a:lnTo>
                  <a:pt x="586" y="692"/>
                </a:lnTo>
                <a:lnTo>
                  <a:pt x="587" y="685"/>
                </a:lnTo>
                <a:lnTo>
                  <a:pt x="589" y="680"/>
                </a:lnTo>
                <a:lnTo>
                  <a:pt x="591" y="674"/>
                </a:lnTo>
                <a:lnTo>
                  <a:pt x="594" y="670"/>
                </a:lnTo>
                <a:lnTo>
                  <a:pt x="597" y="665"/>
                </a:lnTo>
                <a:lnTo>
                  <a:pt x="602" y="661"/>
                </a:lnTo>
                <a:lnTo>
                  <a:pt x="606" y="657"/>
                </a:lnTo>
                <a:lnTo>
                  <a:pt x="610" y="653"/>
                </a:lnTo>
                <a:lnTo>
                  <a:pt x="616" y="651"/>
                </a:lnTo>
                <a:lnTo>
                  <a:pt x="621" y="648"/>
                </a:lnTo>
                <a:lnTo>
                  <a:pt x="626" y="646"/>
                </a:lnTo>
                <a:lnTo>
                  <a:pt x="632" y="645"/>
                </a:lnTo>
                <a:lnTo>
                  <a:pt x="638" y="643"/>
                </a:lnTo>
                <a:lnTo>
                  <a:pt x="643" y="643"/>
                </a:lnTo>
                <a:lnTo>
                  <a:pt x="650" y="643"/>
                </a:lnTo>
                <a:lnTo>
                  <a:pt x="656" y="645"/>
                </a:lnTo>
                <a:lnTo>
                  <a:pt x="662" y="646"/>
                </a:lnTo>
                <a:lnTo>
                  <a:pt x="667" y="648"/>
                </a:lnTo>
                <a:lnTo>
                  <a:pt x="672" y="651"/>
                </a:lnTo>
                <a:lnTo>
                  <a:pt x="678" y="653"/>
                </a:lnTo>
                <a:lnTo>
                  <a:pt x="682" y="657"/>
                </a:lnTo>
                <a:lnTo>
                  <a:pt x="686" y="661"/>
                </a:lnTo>
                <a:lnTo>
                  <a:pt x="690" y="665"/>
                </a:lnTo>
                <a:lnTo>
                  <a:pt x="694" y="670"/>
                </a:lnTo>
                <a:lnTo>
                  <a:pt x="697" y="674"/>
                </a:lnTo>
                <a:lnTo>
                  <a:pt x="699" y="680"/>
                </a:lnTo>
                <a:lnTo>
                  <a:pt x="701" y="685"/>
                </a:lnTo>
                <a:lnTo>
                  <a:pt x="702" y="692"/>
                </a:lnTo>
                <a:lnTo>
                  <a:pt x="703" y="697"/>
                </a:lnTo>
                <a:lnTo>
                  <a:pt x="703" y="703"/>
                </a:lnTo>
                <a:lnTo>
                  <a:pt x="703" y="710"/>
                </a:lnTo>
                <a:lnTo>
                  <a:pt x="702" y="715"/>
                </a:lnTo>
                <a:lnTo>
                  <a:pt x="701" y="720"/>
                </a:lnTo>
                <a:lnTo>
                  <a:pt x="699" y="727"/>
                </a:lnTo>
                <a:lnTo>
                  <a:pt x="697" y="731"/>
                </a:lnTo>
                <a:lnTo>
                  <a:pt x="694" y="737"/>
                </a:lnTo>
                <a:lnTo>
                  <a:pt x="690" y="741"/>
                </a:lnTo>
                <a:lnTo>
                  <a:pt x="686" y="745"/>
                </a:lnTo>
                <a:lnTo>
                  <a:pt x="682" y="749"/>
                </a:lnTo>
                <a:lnTo>
                  <a:pt x="678" y="753"/>
                </a:lnTo>
                <a:lnTo>
                  <a:pt x="672" y="756"/>
                </a:lnTo>
                <a:lnTo>
                  <a:pt x="667" y="758"/>
                </a:lnTo>
                <a:lnTo>
                  <a:pt x="662" y="760"/>
                </a:lnTo>
                <a:lnTo>
                  <a:pt x="656" y="762"/>
                </a:lnTo>
                <a:lnTo>
                  <a:pt x="650" y="762"/>
                </a:lnTo>
                <a:lnTo>
                  <a:pt x="643" y="763"/>
                </a:lnTo>
                <a:close/>
                <a:moveTo>
                  <a:pt x="540" y="284"/>
                </a:moveTo>
                <a:lnTo>
                  <a:pt x="538" y="287"/>
                </a:lnTo>
                <a:lnTo>
                  <a:pt x="537" y="290"/>
                </a:lnTo>
                <a:lnTo>
                  <a:pt x="536" y="294"/>
                </a:lnTo>
                <a:lnTo>
                  <a:pt x="534" y="296"/>
                </a:lnTo>
                <a:lnTo>
                  <a:pt x="532" y="297"/>
                </a:lnTo>
                <a:lnTo>
                  <a:pt x="530" y="298"/>
                </a:lnTo>
                <a:lnTo>
                  <a:pt x="527" y="299"/>
                </a:lnTo>
                <a:lnTo>
                  <a:pt x="525" y="299"/>
                </a:lnTo>
                <a:lnTo>
                  <a:pt x="480" y="299"/>
                </a:lnTo>
                <a:lnTo>
                  <a:pt x="480" y="543"/>
                </a:lnTo>
                <a:lnTo>
                  <a:pt x="479" y="546"/>
                </a:lnTo>
                <a:lnTo>
                  <a:pt x="479" y="549"/>
                </a:lnTo>
                <a:lnTo>
                  <a:pt x="476" y="551"/>
                </a:lnTo>
                <a:lnTo>
                  <a:pt x="475" y="554"/>
                </a:lnTo>
                <a:lnTo>
                  <a:pt x="472" y="556"/>
                </a:lnTo>
                <a:lnTo>
                  <a:pt x="470" y="557"/>
                </a:lnTo>
                <a:lnTo>
                  <a:pt x="467" y="558"/>
                </a:lnTo>
                <a:lnTo>
                  <a:pt x="465" y="558"/>
                </a:lnTo>
                <a:lnTo>
                  <a:pt x="461" y="558"/>
                </a:lnTo>
                <a:lnTo>
                  <a:pt x="458" y="557"/>
                </a:lnTo>
                <a:lnTo>
                  <a:pt x="456" y="556"/>
                </a:lnTo>
                <a:lnTo>
                  <a:pt x="454" y="554"/>
                </a:lnTo>
                <a:lnTo>
                  <a:pt x="452" y="551"/>
                </a:lnTo>
                <a:lnTo>
                  <a:pt x="451" y="549"/>
                </a:lnTo>
                <a:lnTo>
                  <a:pt x="450" y="546"/>
                </a:lnTo>
                <a:lnTo>
                  <a:pt x="450" y="543"/>
                </a:lnTo>
                <a:lnTo>
                  <a:pt x="450" y="299"/>
                </a:lnTo>
                <a:lnTo>
                  <a:pt x="405" y="299"/>
                </a:lnTo>
                <a:lnTo>
                  <a:pt x="402" y="299"/>
                </a:lnTo>
                <a:lnTo>
                  <a:pt x="398" y="298"/>
                </a:lnTo>
                <a:lnTo>
                  <a:pt x="396" y="297"/>
                </a:lnTo>
                <a:lnTo>
                  <a:pt x="394" y="296"/>
                </a:lnTo>
                <a:lnTo>
                  <a:pt x="392" y="294"/>
                </a:lnTo>
                <a:lnTo>
                  <a:pt x="391" y="290"/>
                </a:lnTo>
                <a:lnTo>
                  <a:pt x="390" y="287"/>
                </a:lnTo>
                <a:lnTo>
                  <a:pt x="390" y="284"/>
                </a:lnTo>
                <a:lnTo>
                  <a:pt x="390" y="225"/>
                </a:lnTo>
                <a:lnTo>
                  <a:pt x="390" y="222"/>
                </a:lnTo>
                <a:lnTo>
                  <a:pt x="391" y="219"/>
                </a:lnTo>
                <a:lnTo>
                  <a:pt x="392" y="217"/>
                </a:lnTo>
                <a:lnTo>
                  <a:pt x="394" y="214"/>
                </a:lnTo>
                <a:lnTo>
                  <a:pt x="396" y="212"/>
                </a:lnTo>
                <a:lnTo>
                  <a:pt x="398" y="211"/>
                </a:lnTo>
                <a:lnTo>
                  <a:pt x="402" y="210"/>
                </a:lnTo>
                <a:lnTo>
                  <a:pt x="405" y="210"/>
                </a:lnTo>
                <a:lnTo>
                  <a:pt x="450" y="210"/>
                </a:lnTo>
                <a:lnTo>
                  <a:pt x="450" y="129"/>
                </a:lnTo>
                <a:lnTo>
                  <a:pt x="450" y="126"/>
                </a:lnTo>
                <a:lnTo>
                  <a:pt x="451" y="123"/>
                </a:lnTo>
                <a:lnTo>
                  <a:pt x="452" y="121"/>
                </a:lnTo>
                <a:lnTo>
                  <a:pt x="454" y="118"/>
                </a:lnTo>
                <a:lnTo>
                  <a:pt x="456" y="117"/>
                </a:lnTo>
                <a:lnTo>
                  <a:pt x="458" y="115"/>
                </a:lnTo>
                <a:lnTo>
                  <a:pt x="461" y="114"/>
                </a:lnTo>
                <a:lnTo>
                  <a:pt x="465" y="114"/>
                </a:lnTo>
                <a:lnTo>
                  <a:pt x="467" y="114"/>
                </a:lnTo>
                <a:lnTo>
                  <a:pt x="470" y="115"/>
                </a:lnTo>
                <a:lnTo>
                  <a:pt x="472" y="117"/>
                </a:lnTo>
                <a:lnTo>
                  <a:pt x="475" y="118"/>
                </a:lnTo>
                <a:lnTo>
                  <a:pt x="476" y="121"/>
                </a:lnTo>
                <a:lnTo>
                  <a:pt x="479" y="123"/>
                </a:lnTo>
                <a:lnTo>
                  <a:pt x="479" y="127"/>
                </a:lnTo>
                <a:lnTo>
                  <a:pt x="480" y="129"/>
                </a:lnTo>
                <a:lnTo>
                  <a:pt x="480" y="210"/>
                </a:lnTo>
                <a:lnTo>
                  <a:pt x="525" y="210"/>
                </a:lnTo>
                <a:lnTo>
                  <a:pt x="527" y="210"/>
                </a:lnTo>
                <a:lnTo>
                  <a:pt x="530" y="211"/>
                </a:lnTo>
                <a:lnTo>
                  <a:pt x="532" y="212"/>
                </a:lnTo>
                <a:lnTo>
                  <a:pt x="534" y="214"/>
                </a:lnTo>
                <a:lnTo>
                  <a:pt x="536" y="217"/>
                </a:lnTo>
                <a:lnTo>
                  <a:pt x="537" y="219"/>
                </a:lnTo>
                <a:lnTo>
                  <a:pt x="538" y="222"/>
                </a:lnTo>
                <a:lnTo>
                  <a:pt x="540" y="225"/>
                </a:lnTo>
                <a:lnTo>
                  <a:pt x="540" y="284"/>
                </a:lnTo>
                <a:close/>
                <a:moveTo>
                  <a:pt x="465" y="763"/>
                </a:moveTo>
                <a:lnTo>
                  <a:pt x="458" y="762"/>
                </a:lnTo>
                <a:lnTo>
                  <a:pt x="452" y="762"/>
                </a:lnTo>
                <a:lnTo>
                  <a:pt x="446" y="760"/>
                </a:lnTo>
                <a:lnTo>
                  <a:pt x="441" y="758"/>
                </a:lnTo>
                <a:lnTo>
                  <a:pt x="436" y="756"/>
                </a:lnTo>
                <a:lnTo>
                  <a:pt x="430" y="753"/>
                </a:lnTo>
                <a:lnTo>
                  <a:pt x="426" y="749"/>
                </a:lnTo>
                <a:lnTo>
                  <a:pt x="422" y="745"/>
                </a:lnTo>
                <a:lnTo>
                  <a:pt x="419" y="741"/>
                </a:lnTo>
                <a:lnTo>
                  <a:pt x="414" y="737"/>
                </a:lnTo>
                <a:lnTo>
                  <a:pt x="412" y="731"/>
                </a:lnTo>
                <a:lnTo>
                  <a:pt x="409" y="727"/>
                </a:lnTo>
                <a:lnTo>
                  <a:pt x="407" y="720"/>
                </a:lnTo>
                <a:lnTo>
                  <a:pt x="406" y="715"/>
                </a:lnTo>
                <a:lnTo>
                  <a:pt x="405" y="710"/>
                </a:lnTo>
                <a:lnTo>
                  <a:pt x="405" y="703"/>
                </a:lnTo>
                <a:lnTo>
                  <a:pt x="405" y="697"/>
                </a:lnTo>
                <a:lnTo>
                  <a:pt x="406" y="692"/>
                </a:lnTo>
                <a:lnTo>
                  <a:pt x="407" y="685"/>
                </a:lnTo>
                <a:lnTo>
                  <a:pt x="409" y="680"/>
                </a:lnTo>
                <a:lnTo>
                  <a:pt x="412" y="674"/>
                </a:lnTo>
                <a:lnTo>
                  <a:pt x="414" y="670"/>
                </a:lnTo>
                <a:lnTo>
                  <a:pt x="419" y="665"/>
                </a:lnTo>
                <a:lnTo>
                  <a:pt x="422" y="661"/>
                </a:lnTo>
                <a:lnTo>
                  <a:pt x="426" y="657"/>
                </a:lnTo>
                <a:lnTo>
                  <a:pt x="430" y="653"/>
                </a:lnTo>
                <a:lnTo>
                  <a:pt x="436" y="651"/>
                </a:lnTo>
                <a:lnTo>
                  <a:pt x="441" y="648"/>
                </a:lnTo>
                <a:lnTo>
                  <a:pt x="446" y="646"/>
                </a:lnTo>
                <a:lnTo>
                  <a:pt x="452" y="645"/>
                </a:lnTo>
                <a:lnTo>
                  <a:pt x="458" y="643"/>
                </a:lnTo>
                <a:lnTo>
                  <a:pt x="465" y="643"/>
                </a:lnTo>
                <a:lnTo>
                  <a:pt x="470" y="643"/>
                </a:lnTo>
                <a:lnTo>
                  <a:pt x="476" y="645"/>
                </a:lnTo>
                <a:lnTo>
                  <a:pt x="482" y="646"/>
                </a:lnTo>
                <a:lnTo>
                  <a:pt x="487" y="648"/>
                </a:lnTo>
                <a:lnTo>
                  <a:pt x="492" y="651"/>
                </a:lnTo>
                <a:lnTo>
                  <a:pt x="498" y="653"/>
                </a:lnTo>
                <a:lnTo>
                  <a:pt x="502" y="657"/>
                </a:lnTo>
                <a:lnTo>
                  <a:pt x="506" y="661"/>
                </a:lnTo>
                <a:lnTo>
                  <a:pt x="511" y="665"/>
                </a:lnTo>
                <a:lnTo>
                  <a:pt x="514" y="670"/>
                </a:lnTo>
                <a:lnTo>
                  <a:pt x="517" y="674"/>
                </a:lnTo>
                <a:lnTo>
                  <a:pt x="519" y="680"/>
                </a:lnTo>
                <a:lnTo>
                  <a:pt x="521" y="685"/>
                </a:lnTo>
                <a:lnTo>
                  <a:pt x="522" y="692"/>
                </a:lnTo>
                <a:lnTo>
                  <a:pt x="524" y="697"/>
                </a:lnTo>
                <a:lnTo>
                  <a:pt x="525" y="703"/>
                </a:lnTo>
                <a:lnTo>
                  <a:pt x="524" y="710"/>
                </a:lnTo>
                <a:lnTo>
                  <a:pt x="522" y="715"/>
                </a:lnTo>
                <a:lnTo>
                  <a:pt x="521" y="720"/>
                </a:lnTo>
                <a:lnTo>
                  <a:pt x="519" y="727"/>
                </a:lnTo>
                <a:lnTo>
                  <a:pt x="517" y="731"/>
                </a:lnTo>
                <a:lnTo>
                  <a:pt x="514" y="737"/>
                </a:lnTo>
                <a:lnTo>
                  <a:pt x="511" y="741"/>
                </a:lnTo>
                <a:lnTo>
                  <a:pt x="506" y="745"/>
                </a:lnTo>
                <a:lnTo>
                  <a:pt x="502" y="749"/>
                </a:lnTo>
                <a:lnTo>
                  <a:pt x="498" y="753"/>
                </a:lnTo>
                <a:lnTo>
                  <a:pt x="492" y="756"/>
                </a:lnTo>
                <a:lnTo>
                  <a:pt x="487" y="758"/>
                </a:lnTo>
                <a:lnTo>
                  <a:pt x="482" y="760"/>
                </a:lnTo>
                <a:lnTo>
                  <a:pt x="476" y="762"/>
                </a:lnTo>
                <a:lnTo>
                  <a:pt x="470" y="762"/>
                </a:lnTo>
                <a:lnTo>
                  <a:pt x="465" y="763"/>
                </a:lnTo>
                <a:close/>
                <a:moveTo>
                  <a:pt x="330" y="404"/>
                </a:moveTo>
                <a:lnTo>
                  <a:pt x="330" y="407"/>
                </a:lnTo>
                <a:lnTo>
                  <a:pt x="329" y="410"/>
                </a:lnTo>
                <a:lnTo>
                  <a:pt x="328" y="412"/>
                </a:lnTo>
                <a:lnTo>
                  <a:pt x="326" y="414"/>
                </a:lnTo>
                <a:lnTo>
                  <a:pt x="323" y="417"/>
                </a:lnTo>
                <a:lnTo>
                  <a:pt x="320" y="418"/>
                </a:lnTo>
                <a:lnTo>
                  <a:pt x="318" y="419"/>
                </a:lnTo>
                <a:lnTo>
                  <a:pt x="315" y="419"/>
                </a:lnTo>
                <a:lnTo>
                  <a:pt x="270" y="419"/>
                </a:lnTo>
                <a:lnTo>
                  <a:pt x="270" y="543"/>
                </a:lnTo>
                <a:lnTo>
                  <a:pt x="270" y="546"/>
                </a:lnTo>
                <a:lnTo>
                  <a:pt x="269" y="549"/>
                </a:lnTo>
                <a:lnTo>
                  <a:pt x="268" y="551"/>
                </a:lnTo>
                <a:lnTo>
                  <a:pt x="266" y="554"/>
                </a:lnTo>
                <a:lnTo>
                  <a:pt x="263" y="556"/>
                </a:lnTo>
                <a:lnTo>
                  <a:pt x="260" y="557"/>
                </a:lnTo>
                <a:lnTo>
                  <a:pt x="258" y="558"/>
                </a:lnTo>
                <a:lnTo>
                  <a:pt x="255" y="558"/>
                </a:lnTo>
                <a:lnTo>
                  <a:pt x="252" y="558"/>
                </a:lnTo>
                <a:lnTo>
                  <a:pt x="250" y="557"/>
                </a:lnTo>
                <a:lnTo>
                  <a:pt x="246" y="556"/>
                </a:lnTo>
                <a:lnTo>
                  <a:pt x="244" y="554"/>
                </a:lnTo>
                <a:lnTo>
                  <a:pt x="242" y="551"/>
                </a:lnTo>
                <a:lnTo>
                  <a:pt x="241" y="549"/>
                </a:lnTo>
                <a:lnTo>
                  <a:pt x="240" y="546"/>
                </a:lnTo>
                <a:lnTo>
                  <a:pt x="240" y="543"/>
                </a:lnTo>
                <a:lnTo>
                  <a:pt x="240" y="419"/>
                </a:lnTo>
                <a:lnTo>
                  <a:pt x="195" y="419"/>
                </a:lnTo>
                <a:lnTo>
                  <a:pt x="192" y="419"/>
                </a:lnTo>
                <a:lnTo>
                  <a:pt x="190" y="418"/>
                </a:lnTo>
                <a:lnTo>
                  <a:pt x="186" y="417"/>
                </a:lnTo>
                <a:lnTo>
                  <a:pt x="184" y="414"/>
                </a:lnTo>
                <a:lnTo>
                  <a:pt x="183" y="412"/>
                </a:lnTo>
                <a:lnTo>
                  <a:pt x="181" y="410"/>
                </a:lnTo>
                <a:lnTo>
                  <a:pt x="180" y="407"/>
                </a:lnTo>
                <a:lnTo>
                  <a:pt x="180" y="404"/>
                </a:lnTo>
                <a:lnTo>
                  <a:pt x="180" y="344"/>
                </a:lnTo>
                <a:lnTo>
                  <a:pt x="180" y="342"/>
                </a:lnTo>
                <a:lnTo>
                  <a:pt x="181" y="339"/>
                </a:lnTo>
                <a:lnTo>
                  <a:pt x="183" y="336"/>
                </a:lnTo>
                <a:lnTo>
                  <a:pt x="184" y="334"/>
                </a:lnTo>
                <a:lnTo>
                  <a:pt x="186" y="332"/>
                </a:lnTo>
                <a:lnTo>
                  <a:pt x="190" y="331"/>
                </a:lnTo>
                <a:lnTo>
                  <a:pt x="192" y="330"/>
                </a:lnTo>
                <a:lnTo>
                  <a:pt x="195" y="329"/>
                </a:lnTo>
                <a:lnTo>
                  <a:pt x="240" y="329"/>
                </a:lnTo>
                <a:lnTo>
                  <a:pt x="240" y="129"/>
                </a:lnTo>
                <a:lnTo>
                  <a:pt x="240" y="126"/>
                </a:lnTo>
                <a:lnTo>
                  <a:pt x="241" y="123"/>
                </a:lnTo>
                <a:lnTo>
                  <a:pt x="242" y="121"/>
                </a:lnTo>
                <a:lnTo>
                  <a:pt x="244" y="118"/>
                </a:lnTo>
                <a:lnTo>
                  <a:pt x="246" y="117"/>
                </a:lnTo>
                <a:lnTo>
                  <a:pt x="250" y="115"/>
                </a:lnTo>
                <a:lnTo>
                  <a:pt x="252" y="114"/>
                </a:lnTo>
                <a:lnTo>
                  <a:pt x="255" y="114"/>
                </a:lnTo>
                <a:lnTo>
                  <a:pt x="258" y="114"/>
                </a:lnTo>
                <a:lnTo>
                  <a:pt x="260" y="115"/>
                </a:lnTo>
                <a:lnTo>
                  <a:pt x="263" y="117"/>
                </a:lnTo>
                <a:lnTo>
                  <a:pt x="266" y="118"/>
                </a:lnTo>
                <a:lnTo>
                  <a:pt x="268" y="121"/>
                </a:lnTo>
                <a:lnTo>
                  <a:pt x="269" y="123"/>
                </a:lnTo>
                <a:lnTo>
                  <a:pt x="270" y="127"/>
                </a:lnTo>
                <a:lnTo>
                  <a:pt x="270" y="129"/>
                </a:lnTo>
                <a:lnTo>
                  <a:pt x="270" y="329"/>
                </a:lnTo>
                <a:lnTo>
                  <a:pt x="315" y="329"/>
                </a:lnTo>
                <a:lnTo>
                  <a:pt x="318" y="330"/>
                </a:lnTo>
                <a:lnTo>
                  <a:pt x="320" y="331"/>
                </a:lnTo>
                <a:lnTo>
                  <a:pt x="323" y="332"/>
                </a:lnTo>
                <a:lnTo>
                  <a:pt x="326" y="334"/>
                </a:lnTo>
                <a:lnTo>
                  <a:pt x="328" y="336"/>
                </a:lnTo>
                <a:lnTo>
                  <a:pt x="329" y="339"/>
                </a:lnTo>
                <a:lnTo>
                  <a:pt x="330" y="342"/>
                </a:lnTo>
                <a:lnTo>
                  <a:pt x="330" y="344"/>
                </a:lnTo>
                <a:lnTo>
                  <a:pt x="330" y="404"/>
                </a:lnTo>
                <a:close/>
                <a:moveTo>
                  <a:pt x="255" y="763"/>
                </a:moveTo>
                <a:lnTo>
                  <a:pt x="249" y="762"/>
                </a:lnTo>
                <a:lnTo>
                  <a:pt x="243" y="762"/>
                </a:lnTo>
                <a:lnTo>
                  <a:pt x="237" y="760"/>
                </a:lnTo>
                <a:lnTo>
                  <a:pt x="231" y="758"/>
                </a:lnTo>
                <a:lnTo>
                  <a:pt x="226" y="756"/>
                </a:lnTo>
                <a:lnTo>
                  <a:pt x="222" y="753"/>
                </a:lnTo>
                <a:lnTo>
                  <a:pt x="216" y="749"/>
                </a:lnTo>
                <a:lnTo>
                  <a:pt x="212" y="745"/>
                </a:lnTo>
                <a:lnTo>
                  <a:pt x="209" y="741"/>
                </a:lnTo>
                <a:lnTo>
                  <a:pt x="206" y="737"/>
                </a:lnTo>
                <a:lnTo>
                  <a:pt x="203" y="731"/>
                </a:lnTo>
                <a:lnTo>
                  <a:pt x="200" y="727"/>
                </a:lnTo>
                <a:lnTo>
                  <a:pt x="198" y="720"/>
                </a:lnTo>
                <a:lnTo>
                  <a:pt x="196" y="715"/>
                </a:lnTo>
                <a:lnTo>
                  <a:pt x="195" y="710"/>
                </a:lnTo>
                <a:lnTo>
                  <a:pt x="195" y="703"/>
                </a:lnTo>
                <a:lnTo>
                  <a:pt x="195" y="697"/>
                </a:lnTo>
                <a:lnTo>
                  <a:pt x="196" y="692"/>
                </a:lnTo>
                <a:lnTo>
                  <a:pt x="198" y="685"/>
                </a:lnTo>
                <a:lnTo>
                  <a:pt x="200" y="680"/>
                </a:lnTo>
                <a:lnTo>
                  <a:pt x="203" y="674"/>
                </a:lnTo>
                <a:lnTo>
                  <a:pt x="206" y="670"/>
                </a:lnTo>
                <a:lnTo>
                  <a:pt x="209" y="665"/>
                </a:lnTo>
                <a:lnTo>
                  <a:pt x="212" y="661"/>
                </a:lnTo>
                <a:lnTo>
                  <a:pt x="216" y="657"/>
                </a:lnTo>
                <a:lnTo>
                  <a:pt x="222" y="653"/>
                </a:lnTo>
                <a:lnTo>
                  <a:pt x="226" y="651"/>
                </a:lnTo>
                <a:lnTo>
                  <a:pt x="231" y="648"/>
                </a:lnTo>
                <a:lnTo>
                  <a:pt x="237" y="646"/>
                </a:lnTo>
                <a:lnTo>
                  <a:pt x="243" y="645"/>
                </a:lnTo>
                <a:lnTo>
                  <a:pt x="249" y="643"/>
                </a:lnTo>
                <a:lnTo>
                  <a:pt x="255" y="643"/>
                </a:lnTo>
                <a:lnTo>
                  <a:pt x="261" y="643"/>
                </a:lnTo>
                <a:lnTo>
                  <a:pt x="267" y="645"/>
                </a:lnTo>
                <a:lnTo>
                  <a:pt x="273" y="646"/>
                </a:lnTo>
                <a:lnTo>
                  <a:pt x="278" y="648"/>
                </a:lnTo>
                <a:lnTo>
                  <a:pt x="284" y="651"/>
                </a:lnTo>
                <a:lnTo>
                  <a:pt x="288" y="653"/>
                </a:lnTo>
                <a:lnTo>
                  <a:pt x="293" y="657"/>
                </a:lnTo>
                <a:lnTo>
                  <a:pt x="298" y="661"/>
                </a:lnTo>
                <a:lnTo>
                  <a:pt x="301" y="665"/>
                </a:lnTo>
                <a:lnTo>
                  <a:pt x="304" y="670"/>
                </a:lnTo>
                <a:lnTo>
                  <a:pt x="307" y="674"/>
                </a:lnTo>
                <a:lnTo>
                  <a:pt x="311" y="680"/>
                </a:lnTo>
                <a:lnTo>
                  <a:pt x="312" y="685"/>
                </a:lnTo>
                <a:lnTo>
                  <a:pt x="314" y="692"/>
                </a:lnTo>
                <a:lnTo>
                  <a:pt x="315" y="697"/>
                </a:lnTo>
                <a:lnTo>
                  <a:pt x="315" y="703"/>
                </a:lnTo>
                <a:lnTo>
                  <a:pt x="315" y="710"/>
                </a:lnTo>
                <a:lnTo>
                  <a:pt x="314" y="715"/>
                </a:lnTo>
                <a:lnTo>
                  <a:pt x="312" y="720"/>
                </a:lnTo>
                <a:lnTo>
                  <a:pt x="311" y="727"/>
                </a:lnTo>
                <a:lnTo>
                  <a:pt x="307" y="731"/>
                </a:lnTo>
                <a:lnTo>
                  <a:pt x="304" y="737"/>
                </a:lnTo>
                <a:lnTo>
                  <a:pt x="301" y="741"/>
                </a:lnTo>
                <a:lnTo>
                  <a:pt x="298" y="745"/>
                </a:lnTo>
                <a:lnTo>
                  <a:pt x="293" y="749"/>
                </a:lnTo>
                <a:lnTo>
                  <a:pt x="288" y="753"/>
                </a:lnTo>
                <a:lnTo>
                  <a:pt x="284" y="756"/>
                </a:lnTo>
                <a:lnTo>
                  <a:pt x="278" y="758"/>
                </a:lnTo>
                <a:lnTo>
                  <a:pt x="273" y="760"/>
                </a:lnTo>
                <a:lnTo>
                  <a:pt x="267" y="762"/>
                </a:lnTo>
                <a:lnTo>
                  <a:pt x="261" y="762"/>
                </a:lnTo>
                <a:lnTo>
                  <a:pt x="255" y="763"/>
                </a:lnTo>
                <a:close/>
                <a:moveTo>
                  <a:pt x="883" y="0"/>
                </a:moveTo>
                <a:lnTo>
                  <a:pt x="15" y="0"/>
                </a:lnTo>
                <a:lnTo>
                  <a:pt x="13" y="0"/>
                </a:lnTo>
                <a:lnTo>
                  <a:pt x="10" y="2"/>
                </a:lnTo>
                <a:lnTo>
                  <a:pt x="8" y="3"/>
                </a:lnTo>
                <a:lnTo>
                  <a:pt x="6" y="5"/>
                </a:lnTo>
                <a:lnTo>
                  <a:pt x="3" y="7"/>
                </a:lnTo>
                <a:lnTo>
                  <a:pt x="2" y="10"/>
                </a:lnTo>
                <a:lnTo>
                  <a:pt x="1" y="12"/>
                </a:lnTo>
                <a:lnTo>
                  <a:pt x="0" y="15"/>
                </a:lnTo>
                <a:lnTo>
                  <a:pt x="0" y="883"/>
                </a:lnTo>
                <a:lnTo>
                  <a:pt x="1" y="886"/>
                </a:lnTo>
                <a:lnTo>
                  <a:pt x="2" y="888"/>
                </a:lnTo>
                <a:lnTo>
                  <a:pt x="3" y="892"/>
                </a:lnTo>
                <a:lnTo>
                  <a:pt x="6" y="894"/>
                </a:lnTo>
                <a:lnTo>
                  <a:pt x="8" y="895"/>
                </a:lnTo>
                <a:lnTo>
                  <a:pt x="10" y="897"/>
                </a:lnTo>
                <a:lnTo>
                  <a:pt x="13" y="897"/>
                </a:lnTo>
                <a:lnTo>
                  <a:pt x="15" y="898"/>
                </a:lnTo>
                <a:lnTo>
                  <a:pt x="883" y="898"/>
                </a:lnTo>
                <a:lnTo>
                  <a:pt x="886" y="897"/>
                </a:lnTo>
                <a:lnTo>
                  <a:pt x="888" y="897"/>
                </a:lnTo>
                <a:lnTo>
                  <a:pt x="892" y="895"/>
                </a:lnTo>
                <a:lnTo>
                  <a:pt x="894" y="894"/>
                </a:lnTo>
                <a:lnTo>
                  <a:pt x="896" y="892"/>
                </a:lnTo>
                <a:lnTo>
                  <a:pt x="897" y="888"/>
                </a:lnTo>
                <a:lnTo>
                  <a:pt x="898" y="886"/>
                </a:lnTo>
                <a:lnTo>
                  <a:pt x="898" y="883"/>
                </a:lnTo>
                <a:lnTo>
                  <a:pt x="898" y="15"/>
                </a:lnTo>
                <a:lnTo>
                  <a:pt x="898" y="12"/>
                </a:lnTo>
                <a:lnTo>
                  <a:pt x="897" y="10"/>
                </a:lnTo>
                <a:lnTo>
                  <a:pt x="896" y="7"/>
                </a:lnTo>
                <a:lnTo>
                  <a:pt x="894" y="5"/>
                </a:lnTo>
                <a:lnTo>
                  <a:pt x="892" y="3"/>
                </a:lnTo>
                <a:lnTo>
                  <a:pt x="888" y="2"/>
                </a:lnTo>
                <a:lnTo>
                  <a:pt x="886" y="0"/>
                </a:lnTo>
                <a:lnTo>
                  <a:pt x="883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z="20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Splash Screen</a:t>
            </a:r>
            <a:endParaRPr lang="en-US" sz="20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3658" y="305601"/>
            <a:ext cx="2177141" cy="3986635"/>
          </a:xfrm>
          <a:prstGeom prst="rect">
            <a:avLst/>
          </a:prstGeom>
        </p:spPr>
      </p:pic>
      <p:sp>
        <p:nvSpPr>
          <p:cNvPr id="27" name="Freeform 4346" descr="Icon of box and whisker chart. ">
            <a:extLst>
              <a:ext uri="{FF2B5EF4-FFF2-40B4-BE49-F238E27FC236}">
                <a16:creationId xmlns:a16="http://schemas.microsoft.com/office/drawing/2014/main" id="{D131817A-5B27-4718-8BAC-45C9CEDA45D9}"/>
              </a:ext>
            </a:extLst>
          </p:cNvPr>
          <p:cNvSpPr>
            <a:spLocks noEditPoints="1"/>
          </p:cNvSpPr>
          <p:nvPr/>
        </p:nvSpPr>
        <p:spPr bwMode="auto">
          <a:xfrm>
            <a:off x="4395652" y="4484915"/>
            <a:ext cx="2039983" cy="400594"/>
          </a:xfrm>
          <a:custGeom>
            <a:avLst/>
            <a:gdLst>
              <a:gd name="T0" fmla="*/ 706 w 898"/>
              <a:gd name="T1" fmla="*/ 479 h 898"/>
              <a:gd name="T2" fmla="*/ 652 w 898"/>
              <a:gd name="T3" fmla="*/ 556 h 898"/>
              <a:gd name="T4" fmla="*/ 632 w 898"/>
              <a:gd name="T5" fmla="*/ 551 h 898"/>
              <a:gd name="T6" fmla="*/ 576 w 898"/>
              <a:gd name="T7" fmla="*/ 477 h 898"/>
              <a:gd name="T8" fmla="*/ 571 w 898"/>
              <a:gd name="T9" fmla="*/ 398 h 898"/>
              <a:gd name="T10" fmla="*/ 628 w 898"/>
              <a:gd name="T11" fmla="*/ 129 h 898"/>
              <a:gd name="T12" fmla="*/ 643 w 898"/>
              <a:gd name="T13" fmla="*/ 114 h 898"/>
              <a:gd name="T14" fmla="*/ 658 w 898"/>
              <a:gd name="T15" fmla="*/ 129 h 898"/>
              <a:gd name="T16" fmla="*/ 717 w 898"/>
              <a:gd name="T17" fmla="*/ 398 h 898"/>
              <a:gd name="T18" fmla="*/ 621 w 898"/>
              <a:gd name="T19" fmla="*/ 758 h 898"/>
              <a:gd name="T20" fmla="*/ 589 w 898"/>
              <a:gd name="T21" fmla="*/ 727 h 898"/>
              <a:gd name="T22" fmla="*/ 589 w 898"/>
              <a:gd name="T23" fmla="*/ 680 h 898"/>
              <a:gd name="T24" fmla="*/ 621 w 898"/>
              <a:gd name="T25" fmla="*/ 648 h 898"/>
              <a:gd name="T26" fmla="*/ 667 w 898"/>
              <a:gd name="T27" fmla="*/ 648 h 898"/>
              <a:gd name="T28" fmla="*/ 699 w 898"/>
              <a:gd name="T29" fmla="*/ 680 h 898"/>
              <a:gd name="T30" fmla="*/ 699 w 898"/>
              <a:gd name="T31" fmla="*/ 727 h 898"/>
              <a:gd name="T32" fmla="*/ 667 w 898"/>
              <a:gd name="T33" fmla="*/ 758 h 898"/>
              <a:gd name="T34" fmla="*/ 536 w 898"/>
              <a:gd name="T35" fmla="*/ 294 h 898"/>
              <a:gd name="T36" fmla="*/ 479 w 898"/>
              <a:gd name="T37" fmla="*/ 546 h 898"/>
              <a:gd name="T38" fmla="*/ 461 w 898"/>
              <a:gd name="T39" fmla="*/ 558 h 898"/>
              <a:gd name="T40" fmla="*/ 450 w 898"/>
              <a:gd name="T41" fmla="*/ 299 h 898"/>
              <a:gd name="T42" fmla="*/ 390 w 898"/>
              <a:gd name="T43" fmla="*/ 287 h 898"/>
              <a:gd name="T44" fmla="*/ 398 w 898"/>
              <a:gd name="T45" fmla="*/ 211 h 898"/>
              <a:gd name="T46" fmla="*/ 454 w 898"/>
              <a:gd name="T47" fmla="*/ 118 h 898"/>
              <a:gd name="T48" fmla="*/ 475 w 898"/>
              <a:gd name="T49" fmla="*/ 118 h 898"/>
              <a:gd name="T50" fmla="*/ 530 w 898"/>
              <a:gd name="T51" fmla="*/ 211 h 898"/>
              <a:gd name="T52" fmla="*/ 465 w 898"/>
              <a:gd name="T53" fmla="*/ 763 h 898"/>
              <a:gd name="T54" fmla="*/ 422 w 898"/>
              <a:gd name="T55" fmla="*/ 745 h 898"/>
              <a:gd name="T56" fmla="*/ 405 w 898"/>
              <a:gd name="T57" fmla="*/ 703 h 898"/>
              <a:gd name="T58" fmla="*/ 422 w 898"/>
              <a:gd name="T59" fmla="*/ 661 h 898"/>
              <a:gd name="T60" fmla="*/ 465 w 898"/>
              <a:gd name="T61" fmla="*/ 643 h 898"/>
              <a:gd name="T62" fmla="*/ 506 w 898"/>
              <a:gd name="T63" fmla="*/ 661 h 898"/>
              <a:gd name="T64" fmla="*/ 525 w 898"/>
              <a:gd name="T65" fmla="*/ 703 h 898"/>
              <a:gd name="T66" fmla="*/ 506 w 898"/>
              <a:gd name="T67" fmla="*/ 745 h 898"/>
              <a:gd name="T68" fmla="*/ 465 w 898"/>
              <a:gd name="T69" fmla="*/ 763 h 898"/>
              <a:gd name="T70" fmla="*/ 318 w 898"/>
              <a:gd name="T71" fmla="*/ 419 h 898"/>
              <a:gd name="T72" fmla="*/ 263 w 898"/>
              <a:gd name="T73" fmla="*/ 556 h 898"/>
              <a:gd name="T74" fmla="*/ 242 w 898"/>
              <a:gd name="T75" fmla="*/ 551 h 898"/>
              <a:gd name="T76" fmla="*/ 186 w 898"/>
              <a:gd name="T77" fmla="*/ 417 h 898"/>
              <a:gd name="T78" fmla="*/ 181 w 898"/>
              <a:gd name="T79" fmla="*/ 339 h 898"/>
              <a:gd name="T80" fmla="*/ 240 w 898"/>
              <a:gd name="T81" fmla="*/ 129 h 898"/>
              <a:gd name="T82" fmla="*/ 255 w 898"/>
              <a:gd name="T83" fmla="*/ 114 h 898"/>
              <a:gd name="T84" fmla="*/ 270 w 898"/>
              <a:gd name="T85" fmla="*/ 129 h 898"/>
              <a:gd name="T86" fmla="*/ 329 w 898"/>
              <a:gd name="T87" fmla="*/ 339 h 898"/>
              <a:gd name="T88" fmla="*/ 231 w 898"/>
              <a:gd name="T89" fmla="*/ 758 h 898"/>
              <a:gd name="T90" fmla="*/ 200 w 898"/>
              <a:gd name="T91" fmla="*/ 727 h 898"/>
              <a:gd name="T92" fmla="*/ 200 w 898"/>
              <a:gd name="T93" fmla="*/ 680 h 898"/>
              <a:gd name="T94" fmla="*/ 231 w 898"/>
              <a:gd name="T95" fmla="*/ 648 h 898"/>
              <a:gd name="T96" fmla="*/ 278 w 898"/>
              <a:gd name="T97" fmla="*/ 648 h 898"/>
              <a:gd name="T98" fmla="*/ 311 w 898"/>
              <a:gd name="T99" fmla="*/ 680 h 898"/>
              <a:gd name="T100" fmla="*/ 311 w 898"/>
              <a:gd name="T101" fmla="*/ 727 h 898"/>
              <a:gd name="T102" fmla="*/ 278 w 898"/>
              <a:gd name="T103" fmla="*/ 758 h 898"/>
              <a:gd name="T104" fmla="*/ 10 w 898"/>
              <a:gd name="T105" fmla="*/ 2 h 898"/>
              <a:gd name="T106" fmla="*/ 1 w 898"/>
              <a:gd name="T107" fmla="*/ 886 h 898"/>
              <a:gd name="T108" fmla="*/ 883 w 898"/>
              <a:gd name="T109" fmla="*/ 898 h 898"/>
              <a:gd name="T110" fmla="*/ 898 w 898"/>
              <a:gd name="T111" fmla="*/ 883 h 898"/>
              <a:gd name="T112" fmla="*/ 886 w 898"/>
              <a:gd name="T113" fmla="*/ 0 h 8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898" h="898">
                <a:moveTo>
                  <a:pt x="718" y="464"/>
                </a:moveTo>
                <a:lnTo>
                  <a:pt x="718" y="467"/>
                </a:lnTo>
                <a:lnTo>
                  <a:pt x="717" y="470"/>
                </a:lnTo>
                <a:lnTo>
                  <a:pt x="716" y="472"/>
                </a:lnTo>
                <a:lnTo>
                  <a:pt x="714" y="474"/>
                </a:lnTo>
                <a:lnTo>
                  <a:pt x="712" y="477"/>
                </a:lnTo>
                <a:lnTo>
                  <a:pt x="710" y="478"/>
                </a:lnTo>
                <a:lnTo>
                  <a:pt x="706" y="479"/>
                </a:lnTo>
                <a:lnTo>
                  <a:pt x="703" y="479"/>
                </a:lnTo>
                <a:lnTo>
                  <a:pt x="658" y="479"/>
                </a:lnTo>
                <a:lnTo>
                  <a:pt x="658" y="543"/>
                </a:lnTo>
                <a:lnTo>
                  <a:pt x="658" y="546"/>
                </a:lnTo>
                <a:lnTo>
                  <a:pt x="657" y="549"/>
                </a:lnTo>
                <a:lnTo>
                  <a:pt x="656" y="551"/>
                </a:lnTo>
                <a:lnTo>
                  <a:pt x="654" y="554"/>
                </a:lnTo>
                <a:lnTo>
                  <a:pt x="652" y="556"/>
                </a:lnTo>
                <a:lnTo>
                  <a:pt x="650" y="557"/>
                </a:lnTo>
                <a:lnTo>
                  <a:pt x="647" y="558"/>
                </a:lnTo>
                <a:lnTo>
                  <a:pt x="643" y="558"/>
                </a:lnTo>
                <a:lnTo>
                  <a:pt x="641" y="558"/>
                </a:lnTo>
                <a:lnTo>
                  <a:pt x="638" y="557"/>
                </a:lnTo>
                <a:lnTo>
                  <a:pt x="636" y="556"/>
                </a:lnTo>
                <a:lnTo>
                  <a:pt x="634" y="554"/>
                </a:lnTo>
                <a:lnTo>
                  <a:pt x="632" y="551"/>
                </a:lnTo>
                <a:lnTo>
                  <a:pt x="631" y="549"/>
                </a:lnTo>
                <a:lnTo>
                  <a:pt x="629" y="546"/>
                </a:lnTo>
                <a:lnTo>
                  <a:pt x="628" y="543"/>
                </a:lnTo>
                <a:lnTo>
                  <a:pt x="628" y="479"/>
                </a:lnTo>
                <a:lnTo>
                  <a:pt x="583" y="479"/>
                </a:lnTo>
                <a:lnTo>
                  <a:pt x="581" y="479"/>
                </a:lnTo>
                <a:lnTo>
                  <a:pt x="578" y="478"/>
                </a:lnTo>
                <a:lnTo>
                  <a:pt x="576" y="477"/>
                </a:lnTo>
                <a:lnTo>
                  <a:pt x="574" y="474"/>
                </a:lnTo>
                <a:lnTo>
                  <a:pt x="572" y="472"/>
                </a:lnTo>
                <a:lnTo>
                  <a:pt x="571" y="470"/>
                </a:lnTo>
                <a:lnTo>
                  <a:pt x="570" y="467"/>
                </a:lnTo>
                <a:lnTo>
                  <a:pt x="570" y="464"/>
                </a:lnTo>
                <a:lnTo>
                  <a:pt x="570" y="404"/>
                </a:lnTo>
                <a:lnTo>
                  <a:pt x="570" y="402"/>
                </a:lnTo>
                <a:lnTo>
                  <a:pt x="571" y="398"/>
                </a:lnTo>
                <a:lnTo>
                  <a:pt x="572" y="396"/>
                </a:lnTo>
                <a:lnTo>
                  <a:pt x="574" y="394"/>
                </a:lnTo>
                <a:lnTo>
                  <a:pt x="576" y="392"/>
                </a:lnTo>
                <a:lnTo>
                  <a:pt x="578" y="391"/>
                </a:lnTo>
                <a:lnTo>
                  <a:pt x="581" y="390"/>
                </a:lnTo>
                <a:lnTo>
                  <a:pt x="583" y="389"/>
                </a:lnTo>
                <a:lnTo>
                  <a:pt x="628" y="389"/>
                </a:lnTo>
                <a:lnTo>
                  <a:pt x="628" y="129"/>
                </a:lnTo>
                <a:lnTo>
                  <a:pt x="629" y="126"/>
                </a:lnTo>
                <a:lnTo>
                  <a:pt x="631" y="123"/>
                </a:lnTo>
                <a:lnTo>
                  <a:pt x="632" y="121"/>
                </a:lnTo>
                <a:lnTo>
                  <a:pt x="634" y="118"/>
                </a:lnTo>
                <a:lnTo>
                  <a:pt x="636" y="117"/>
                </a:lnTo>
                <a:lnTo>
                  <a:pt x="638" y="115"/>
                </a:lnTo>
                <a:lnTo>
                  <a:pt x="641" y="114"/>
                </a:lnTo>
                <a:lnTo>
                  <a:pt x="643" y="114"/>
                </a:lnTo>
                <a:lnTo>
                  <a:pt x="647" y="114"/>
                </a:lnTo>
                <a:lnTo>
                  <a:pt x="650" y="115"/>
                </a:lnTo>
                <a:lnTo>
                  <a:pt x="652" y="117"/>
                </a:lnTo>
                <a:lnTo>
                  <a:pt x="654" y="118"/>
                </a:lnTo>
                <a:lnTo>
                  <a:pt x="656" y="121"/>
                </a:lnTo>
                <a:lnTo>
                  <a:pt x="657" y="123"/>
                </a:lnTo>
                <a:lnTo>
                  <a:pt x="658" y="127"/>
                </a:lnTo>
                <a:lnTo>
                  <a:pt x="658" y="129"/>
                </a:lnTo>
                <a:lnTo>
                  <a:pt x="658" y="389"/>
                </a:lnTo>
                <a:lnTo>
                  <a:pt x="703" y="389"/>
                </a:lnTo>
                <a:lnTo>
                  <a:pt x="706" y="390"/>
                </a:lnTo>
                <a:lnTo>
                  <a:pt x="710" y="391"/>
                </a:lnTo>
                <a:lnTo>
                  <a:pt x="712" y="392"/>
                </a:lnTo>
                <a:lnTo>
                  <a:pt x="714" y="394"/>
                </a:lnTo>
                <a:lnTo>
                  <a:pt x="716" y="396"/>
                </a:lnTo>
                <a:lnTo>
                  <a:pt x="717" y="398"/>
                </a:lnTo>
                <a:lnTo>
                  <a:pt x="718" y="402"/>
                </a:lnTo>
                <a:lnTo>
                  <a:pt x="718" y="404"/>
                </a:lnTo>
                <a:lnTo>
                  <a:pt x="718" y="464"/>
                </a:lnTo>
                <a:close/>
                <a:moveTo>
                  <a:pt x="643" y="763"/>
                </a:moveTo>
                <a:lnTo>
                  <a:pt x="638" y="762"/>
                </a:lnTo>
                <a:lnTo>
                  <a:pt x="632" y="762"/>
                </a:lnTo>
                <a:lnTo>
                  <a:pt x="626" y="760"/>
                </a:lnTo>
                <a:lnTo>
                  <a:pt x="621" y="758"/>
                </a:lnTo>
                <a:lnTo>
                  <a:pt x="616" y="756"/>
                </a:lnTo>
                <a:lnTo>
                  <a:pt x="610" y="753"/>
                </a:lnTo>
                <a:lnTo>
                  <a:pt x="606" y="749"/>
                </a:lnTo>
                <a:lnTo>
                  <a:pt x="602" y="745"/>
                </a:lnTo>
                <a:lnTo>
                  <a:pt x="597" y="741"/>
                </a:lnTo>
                <a:lnTo>
                  <a:pt x="594" y="737"/>
                </a:lnTo>
                <a:lnTo>
                  <a:pt x="591" y="731"/>
                </a:lnTo>
                <a:lnTo>
                  <a:pt x="589" y="727"/>
                </a:lnTo>
                <a:lnTo>
                  <a:pt x="587" y="720"/>
                </a:lnTo>
                <a:lnTo>
                  <a:pt x="586" y="715"/>
                </a:lnTo>
                <a:lnTo>
                  <a:pt x="584" y="710"/>
                </a:lnTo>
                <a:lnTo>
                  <a:pt x="583" y="703"/>
                </a:lnTo>
                <a:lnTo>
                  <a:pt x="584" y="697"/>
                </a:lnTo>
                <a:lnTo>
                  <a:pt x="586" y="692"/>
                </a:lnTo>
                <a:lnTo>
                  <a:pt x="587" y="685"/>
                </a:lnTo>
                <a:lnTo>
                  <a:pt x="589" y="680"/>
                </a:lnTo>
                <a:lnTo>
                  <a:pt x="591" y="674"/>
                </a:lnTo>
                <a:lnTo>
                  <a:pt x="594" y="670"/>
                </a:lnTo>
                <a:lnTo>
                  <a:pt x="597" y="665"/>
                </a:lnTo>
                <a:lnTo>
                  <a:pt x="602" y="661"/>
                </a:lnTo>
                <a:lnTo>
                  <a:pt x="606" y="657"/>
                </a:lnTo>
                <a:lnTo>
                  <a:pt x="610" y="653"/>
                </a:lnTo>
                <a:lnTo>
                  <a:pt x="616" y="651"/>
                </a:lnTo>
                <a:lnTo>
                  <a:pt x="621" y="648"/>
                </a:lnTo>
                <a:lnTo>
                  <a:pt x="626" y="646"/>
                </a:lnTo>
                <a:lnTo>
                  <a:pt x="632" y="645"/>
                </a:lnTo>
                <a:lnTo>
                  <a:pt x="638" y="643"/>
                </a:lnTo>
                <a:lnTo>
                  <a:pt x="643" y="643"/>
                </a:lnTo>
                <a:lnTo>
                  <a:pt x="650" y="643"/>
                </a:lnTo>
                <a:lnTo>
                  <a:pt x="656" y="645"/>
                </a:lnTo>
                <a:lnTo>
                  <a:pt x="662" y="646"/>
                </a:lnTo>
                <a:lnTo>
                  <a:pt x="667" y="648"/>
                </a:lnTo>
                <a:lnTo>
                  <a:pt x="672" y="651"/>
                </a:lnTo>
                <a:lnTo>
                  <a:pt x="678" y="653"/>
                </a:lnTo>
                <a:lnTo>
                  <a:pt x="682" y="657"/>
                </a:lnTo>
                <a:lnTo>
                  <a:pt x="686" y="661"/>
                </a:lnTo>
                <a:lnTo>
                  <a:pt x="690" y="665"/>
                </a:lnTo>
                <a:lnTo>
                  <a:pt x="694" y="670"/>
                </a:lnTo>
                <a:lnTo>
                  <a:pt x="697" y="674"/>
                </a:lnTo>
                <a:lnTo>
                  <a:pt x="699" y="680"/>
                </a:lnTo>
                <a:lnTo>
                  <a:pt x="701" y="685"/>
                </a:lnTo>
                <a:lnTo>
                  <a:pt x="702" y="692"/>
                </a:lnTo>
                <a:lnTo>
                  <a:pt x="703" y="697"/>
                </a:lnTo>
                <a:lnTo>
                  <a:pt x="703" y="703"/>
                </a:lnTo>
                <a:lnTo>
                  <a:pt x="703" y="710"/>
                </a:lnTo>
                <a:lnTo>
                  <a:pt x="702" y="715"/>
                </a:lnTo>
                <a:lnTo>
                  <a:pt x="701" y="720"/>
                </a:lnTo>
                <a:lnTo>
                  <a:pt x="699" y="727"/>
                </a:lnTo>
                <a:lnTo>
                  <a:pt x="697" y="731"/>
                </a:lnTo>
                <a:lnTo>
                  <a:pt x="694" y="737"/>
                </a:lnTo>
                <a:lnTo>
                  <a:pt x="690" y="741"/>
                </a:lnTo>
                <a:lnTo>
                  <a:pt x="686" y="745"/>
                </a:lnTo>
                <a:lnTo>
                  <a:pt x="682" y="749"/>
                </a:lnTo>
                <a:lnTo>
                  <a:pt x="678" y="753"/>
                </a:lnTo>
                <a:lnTo>
                  <a:pt x="672" y="756"/>
                </a:lnTo>
                <a:lnTo>
                  <a:pt x="667" y="758"/>
                </a:lnTo>
                <a:lnTo>
                  <a:pt x="662" y="760"/>
                </a:lnTo>
                <a:lnTo>
                  <a:pt x="656" y="762"/>
                </a:lnTo>
                <a:lnTo>
                  <a:pt x="650" y="762"/>
                </a:lnTo>
                <a:lnTo>
                  <a:pt x="643" y="763"/>
                </a:lnTo>
                <a:close/>
                <a:moveTo>
                  <a:pt x="540" y="284"/>
                </a:moveTo>
                <a:lnTo>
                  <a:pt x="538" y="287"/>
                </a:lnTo>
                <a:lnTo>
                  <a:pt x="537" y="290"/>
                </a:lnTo>
                <a:lnTo>
                  <a:pt x="536" y="294"/>
                </a:lnTo>
                <a:lnTo>
                  <a:pt x="534" y="296"/>
                </a:lnTo>
                <a:lnTo>
                  <a:pt x="532" y="297"/>
                </a:lnTo>
                <a:lnTo>
                  <a:pt x="530" y="298"/>
                </a:lnTo>
                <a:lnTo>
                  <a:pt x="527" y="299"/>
                </a:lnTo>
                <a:lnTo>
                  <a:pt x="525" y="299"/>
                </a:lnTo>
                <a:lnTo>
                  <a:pt x="480" y="299"/>
                </a:lnTo>
                <a:lnTo>
                  <a:pt x="480" y="543"/>
                </a:lnTo>
                <a:lnTo>
                  <a:pt x="479" y="546"/>
                </a:lnTo>
                <a:lnTo>
                  <a:pt x="479" y="549"/>
                </a:lnTo>
                <a:lnTo>
                  <a:pt x="476" y="551"/>
                </a:lnTo>
                <a:lnTo>
                  <a:pt x="475" y="554"/>
                </a:lnTo>
                <a:lnTo>
                  <a:pt x="472" y="556"/>
                </a:lnTo>
                <a:lnTo>
                  <a:pt x="470" y="557"/>
                </a:lnTo>
                <a:lnTo>
                  <a:pt x="467" y="558"/>
                </a:lnTo>
                <a:lnTo>
                  <a:pt x="465" y="558"/>
                </a:lnTo>
                <a:lnTo>
                  <a:pt x="461" y="558"/>
                </a:lnTo>
                <a:lnTo>
                  <a:pt x="458" y="557"/>
                </a:lnTo>
                <a:lnTo>
                  <a:pt x="456" y="556"/>
                </a:lnTo>
                <a:lnTo>
                  <a:pt x="454" y="554"/>
                </a:lnTo>
                <a:lnTo>
                  <a:pt x="452" y="551"/>
                </a:lnTo>
                <a:lnTo>
                  <a:pt x="451" y="549"/>
                </a:lnTo>
                <a:lnTo>
                  <a:pt x="450" y="546"/>
                </a:lnTo>
                <a:lnTo>
                  <a:pt x="450" y="543"/>
                </a:lnTo>
                <a:lnTo>
                  <a:pt x="450" y="299"/>
                </a:lnTo>
                <a:lnTo>
                  <a:pt x="405" y="299"/>
                </a:lnTo>
                <a:lnTo>
                  <a:pt x="402" y="299"/>
                </a:lnTo>
                <a:lnTo>
                  <a:pt x="398" y="298"/>
                </a:lnTo>
                <a:lnTo>
                  <a:pt x="396" y="297"/>
                </a:lnTo>
                <a:lnTo>
                  <a:pt x="394" y="296"/>
                </a:lnTo>
                <a:lnTo>
                  <a:pt x="392" y="294"/>
                </a:lnTo>
                <a:lnTo>
                  <a:pt x="391" y="290"/>
                </a:lnTo>
                <a:lnTo>
                  <a:pt x="390" y="287"/>
                </a:lnTo>
                <a:lnTo>
                  <a:pt x="390" y="284"/>
                </a:lnTo>
                <a:lnTo>
                  <a:pt x="390" y="225"/>
                </a:lnTo>
                <a:lnTo>
                  <a:pt x="390" y="222"/>
                </a:lnTo>
                <a:lnTo>
                  <a:pt x="391" y="219"/>
                </a:lnTo>
                <a:lnTo>
                  <a:pt x="392" y="217"/>
                </a:lnTo>
                <a:lnTo>
                  <a:pt x="394" y="214"/>
                </a:lnTo>
                <a:lnTo>
                  <a:pt x="396" y="212"/>
                </a:lnTo>
                <a:lnTo>
                  <a:pt x="398" y="211"/>
                </a:lnTo>
                <a:lnTo>
                  <a:pt x="402" y="210"/>
                </a:lnTo>
                <a:lnTo>
                  <a:pt x="405" y="210"/>
                </a:lnTo>
                <a:lnTo>
                  <a:pt x="450" y="210"/>
                </a:lnTo>
                <a:lnTo>
                  <a:pt x="450" y="129"/>
                </a:lnTo>
                <a:lnTo>
                  <a:pt x="450" y="126"/>
                </a:lnTo>
                <a:lnTo>
                  <a:pt x="451" y="123"/>
                </a:lnTo>
                <a:lnTo>
                  <a:pt x="452" y="121"/>
                </a:lnTo>
                <a:lnTo>
                  <a:pt x="454" y="118"/>
                </a:lnTo>
                <a:lnTo>
                  <a:pt x="456" y="117"/>
                </a:lnTo>
                <a:lnTo>
                  <a:pt x="458" y="115"/>
                </a:lnTo>
                <a:lnTo>
                  <a:pt x="461" y="114"/>
                </a:lnTo>
                <a:lnTo>
                  <a:pt x="465" y="114"/>
                </a:lnTo>
                <a:lnTo>
                  <a:pt x="467" y="114"/>
                </a:lnTo>
                <a:lnTo>
                  <a:pt x="470" y="115"/>
                </a:lnTo>
                <a:lnTo>
                  <a:pt x="472" y="117"/>
                </a:lnTo>
                <a:lnTo>
                  <a:pt x="475" y="118"/>
                </a:lnTo>
                <a:lnTo>
                  <a:pt x="476" y="121"/>
                </a:lnTo>
                <a:lnTo>
                  <a:pt x="479" y="123"/>
                </a:lnTo>
                <a:lnTo>
                  <a:pt x="479" y="127"/>
                </a:lnTo>
                <a:lnTo>
                  <a:pt x="480" y="129"/>
                </a:lnTo>
                <a:lnTo>
                  <a:pt x="480" y="210"/>
                </a:lnTo>
                <a:lnTo>
                  <a:pt x="525" y="210"/>
                </a:lnTo>
                <a:lnTo>
                  <a:pt x="527" y="210"/>
                </a:lnTo>
                <a:lnTo>
                  <a:pt x="530" y="211"/>
                </a:lnTo>
                <a:lnTo>
                  <a:pt x="532" y="212"/>
                </a:lnTo>
                <a:lnTo>
                  <a:pt x="534" y="214"/>
                </a:lnTo>
                <a:lnTo>
                  <a:pt x="536" y="217"/>
                </a:lnTo>
                <a:lnTo>
                  <a:pt x="537" y="219"/>
                </a:lnTo>
                <a:lnTo>
                  <a:pt x="538" y="222"/>
                </a:lnTo>
                <a:lnTo>
                  <a:pt x="540" y="225"/>
                </a:lnTo>
                <a:lnTo>
                  <a:pt x="540" y="284"/>
                </a:lnTo>
                <a:close/>
                <a:moveTo>
                  <a:pt x="465" y="763"/>
                </a:moveTo>
                <a:lnTo>
                  <a:pt x="458" y="762"/>
                </a:lnTo>
                <a:lnTo>
                  <a:pt x="452" y="762"/>
                </a:lnTo>
                <a:lnTo>
                  <a:pt x="446" y="760"/>
                </a:lnTo>
                <a:lnTo>
                  <a:pt x="441" y="758"/>
                </a:lnTo>
                <a:lnTo>
                  <a:pt x="436" y="756"/>
                </a:lnTo>
                <a:lnTo>
                  <a:pt x="430" y="753"/>
                </a:lnTo>
                <a:lnTo>
                  <a:pt x="426" y="749"/>
                </a:lnTo>
                <a:lnTo>
                  <a:pt x="422" y="745"/>
                </a:lnTo>
                <a:lnTo>
                  <a:pt x="419" y="741"/>
                </a:lnTo>
                <a:lnTo>
                  <a:pt x="414" y="737"/>
                </a:lnTo>
                <a:lnTo>
                  <a:pt x="412" y="731"/>
                </a:lnTo>
                <a:lnTo>
                  <a:pt x="409" y="727"/>
                </a:lnTo>
                <a:lnTo>
                  <a:pt x="407" y="720"/>
                </a:lnTo>
                <a:lnTo>
                  <a:pt x="406" y="715"/>
                </a:lnTo>
                <a:lnTo>
                  <a:pt x="405" y="710"/>
                </a:lnTo>
                <a:lnTo>
                  <a:pt x="405" y="703"/>
                </a:lnTo>
                <a:lnTo>
                  <a:pt x="405" y="697"/>
                </a:lnTo>
                <a:lnTo>
                  <a:pt x="406" y="692"/>
                </a:lnTo>
                <a:lnTo>
                  <a:pt x="407" y="685"/>
                </a:lnTo>
                <a:lnTo>
                  <a:pt x="409" y="680"/>
                </a:lnTo>
                <a:lnTo>
                  <a:pt x="412" y="674"/>
                </a:lnTo>
                <a:lnTo>
                  <a:pt x="414" y="670"/>
                </a:lnTo>
                <a:lnTo>
                  <a:pt x="419" y="665"/>
                </a:lnTo>
                <a:lnTo>
                  <a:pt x="422" y="661"/>
                </a:lnTo>
                <a:lnTo>
                  <a:pt x="426" y="657"/>
                </a:lnTo>
                <a:lnTo>
                  <a:pt x="430" y="653"/>
                </a:lnTo>
                <a:lnTo>
                  <a:pt x="436" y="651"/>
                </a:lnTo>
                <a:lnTo>
                  <a:pt x="441" y="648"/>
                </a:lnTo>
                <a:lnTo>
                  <a:pt x="446" y="646"/>
                </a:lnTo>
                <a:lnTo>
                  <a:pt x="452" y="645"/>
                </a:lnTo>
                <a:lnTo>
                  <a:pt x="458" y="643"/>
                </a:lnTo>
                <a:lnTo>
                  <a:pt x="465" y="643"/>
                </a:lnTo>
                <a:lnTo>
                  <a:pt x="470" y="643"/>
                </a:lnTo>
                <a:lnTo>
                  <a:pt x="476" y="645"/>
                </a:lnTo>
                <a:lnTo>
                  <a:pt x="482" y="646"/>
                </a:lnTo>
                <a:lnTo>
                  <a:pt x="487" y="648"/>
                </a:lnTo>
                <a:lnTo>
                  <a:pt x="492" y="651"/>
                </a:lnTo>
                <a:lnTo>
                  <a:pt x="498" y="653"/>
                </a:lnTo>
                <a:lnTo>
                  <a:pt x="502" y="657"/>
                </a:lnTo>
                <a:lnTo>
                  <a:pt x="506" y="661"/>
                </a:lnTo>
                <a:lnTo>
                  <a:pt x="511" y="665"/>
                </a:lnTo>
                <a:lnTo>
                  <a:pt x="514" y="670"/>
                </a:lnTo>
                <a:lnTo>
                  <a:pt x="517" y="674"/>
                </a:lnTo>
                <a:lnTo>
                  <a:pt x="519" y="680"/>
                </a:lnTo>
                <a:lnTo>
                  <a:pt x="521" y="685"/>
                </a:lnTo>
                <a:lnTo>
                  <a:pt x="522" y="692"/>
                </a:lnTo>
                <a:lnTo>
                  <a:pt x="524" y="697"/>
                </a:lnTo>
                <a:lnTo>
                  <a:pt x="525" y="703"/>
                </a:lnTo>
                <a:lnTo>
                  <a:pt x="524" y="710"/>
                </a:lnTo>
                <a:lnTo>
                  <a:pt x="522" y="715"/>
                </a:lnTo>
                <a:lnTo>
                  <a:pt x="521" y="720"/>
                </a:lnTo>
                <a:lnTo>
                  <a:pt x="519" y="727"/>
                </a:lnTo>
                <a:lnTo>
                  <a:pt x="517" y="731"/>
                </a:lnTo>
                <a:lnTo>
                  <a:pt x="514" y="737"/>
                </a:lnTo>
                <a:lnTo>
                  <a:pt x="511" y="741"/>
                </a:lnTo>
                <a:lnTo>
                  <a:pt x="506" y="745"/>
                </a:lnTo>
                <a:lnTo>
                  <a:pt x="502" y="749"/>
                </a:lnTo>
                <a:lnTo>
                  <a:pt x="498" y="753"/>
                </a:lnTo>
                <a:lnTo>
                  <a:pt x="492" y="756"/>
                </a:lnTo>
                <a:lnTo>
                  <a:pt x="487" y="758"/>
                </a:lnTo>
                <a:lnTo>
                  <a:pt x="482" y="760"/>
                </a:lnTo>
                <a:lnTo>
                  <a:pt x="476" y="762"/>
                </a:lnTo>
                <a:lnTo>
                  <a:pt x="470" y="762"/>
                </a:lnTo>
                <a:lnTo>
                  <a:pt x="465" y="763"/>
                </a:lnTo>
                <a:close/>
                <a:moveTo>
                  <a:pt x="330" y="404"/>
                </a:moveTo>
                <a:lnTo>
                  <a:pt x="330" y="407"/>
                </a:lnTo>
                <a:lnTo>
                  <a:pt x="329" y="410"/>
                </a:lnTo>
                <a:lnTo>
                  <a:pt x="328" y="412"/>
                </a:lnTo>
                <a:lnTo>
                  <a:pt x="326" y="414"/>
                </a:lnTo>
                <a:lnTo>
                  <a:pt x="323" y="417"/>
                </a:lnTo>
                <a:lnTo>
                  <a:pt x="320" y="418"/>
                </a:lnTo>
                <a:lnTo>
                  <a:pt x="318" y="419"/>
                </a:lnTo>
                <a:lnTo>
                  <a:pt x="315" y="419"/>
                </a:lnTo>
                <a:lnTo>
                  <a:pt x="270" y="419"/>
                </a:lnTo>
                <a:lnTo>
                  <a:pt x="270" y="543"/>
                </a:lnTo>
                <a:lnTo>
                  <a:pt x="270" y="546"/>
                </a:lnTo>
                <a:lnTo>
                  <a:pt x="269" y="549"/>
                </a:lnTo>
                <a:lnTo>
                  <a:pt x="268" y="551"/>
                </a:lnTo>
                <a:lnTo>
                  <a:pt x="266" y="554"/>
                </a:lnTo>
                <a:lnTo>
                  <a:pt x="263" y="556"/>
                </a:lnTo>
                <a:lnTo>
                  <a:pt x="260" y="557"/>
                </a:lnTo>
                <a:lnTo>
                  <a:pt x="258" y="558"/>
                </a:lnTo>
                <a:lnTo>
                  <a:pt x="255" y="558"/>
                </a:lnTo>
                <a:lnTo>
                  <a:pt x="252" y="558"/>
                </a:lnTo>
                <a:lnTo>
                  <a:pt x="250" y="557"/>
                </a:lnTo>
                <a:lnTo>
                  <a:pt x="246" y="556"/>
                </a:lnTo>
                <a:lnTo>
                  <a:pt x="244" y="554"/>
                </a:lnTo>
                <a:lnTo>
                  <a:pt x="242" y="551"/>
                </a:lnTo>
                <a:lnTo>
                  <a:pt x="241" y="549"/>
                </a:lnTo>
                <a:lnTo>
                  <a:pt x="240" y="546"/>
                </a:lnTo>
                <a:lnTo>
                  <a:pt x="240" y="543"/>
                </a:lnTo>
                <a:lnTo>
                  <a:pt x="240" y="419"/>
                </a:lnTo>
                <a:lnTo>
                  <a:pt x="195" y="419"/>
                </a:lnTo>
                <a:lnTo>
                  <a:pt x="192" y="419"/>
                </a:lnTo>
                <a:lnTo>
                  <a:pt x="190" y="418"/>
                </a:lnTo>
                <a:lnTo>
                  <a:pt x="186" y="417"/>
                </a:lnTo>
                <a:lnTo>
                  <a:pt x="184" y="414"/>
                </a:lnTo>
                <a:lnTo>
                  <a:pt x="183" y="412"/>
                </a:lnTo>
                <a:lnTo>
                  <a:pt x="181" y="410"/>
                </a:lnTo>
                <a:lnTo>
                  <a:pt x="180" y="407"/>
                </a:lnTo>
                <a:lnTo>
                  <a:pt x="180" y="404"/>
                </a:lnTo>
                <a:lnTo>
                  <a:pt x="180" y="344"/>
                </a:lnTo>
                <a:lnTo>
                  <a:pt x="180" y="342"/>
                </a:lnTo>
                <a:lnTo>
                  <a:pt x="181" y="339"/>
                </a:lnTo>
                <a:lnTo>
                  <a:pt x="183" y="336"/>
                </a:lnTo>
                <a:lnTo>
                  <a:pt x="184" y="334"/>
                </a:lnTo>
                <a:lnTo>
                  <a:pt x="186" y="332"/>
                </a:lnTo>
                <a:lnTo>
                  <a:pt x="190" y="331"/>
                </a:lnTo>
                <a:lnTo>
                  <a:pt x="192" y="330"/>
                </a:lnTo>
                <a:lnTo>
                  <a:pt x="195" y="329"/>
                </a:lnTo>
                <a:lnTo>
                  <a:pt x="240" y="329"/>
                </a:lnTo>
                <a:lnTo>
                  <a:pt x="240" y="129"/>
                </a:lnTo>
                <a:lnTo>
                  <a:pt x="240" y="126"/>
                </a:lnTo>
                <a:lnTo>
                  <a:pt x="241" y="123"/>
                </a:lnTo>
                <a:lnTo>
                  <a:pt x="242" y="121"/>
                </a:lnTo>
                <a:lnTo>
                  <a:pt x="244" y="118"/>
                </a:lnTo>
                <a:lnTo>
                  <a:pt x="246" y="117"/>
                </a:lnTo>
                <a:lnTo>
                  <a:pt x="250" y="115"/>
                </a:lnTo>
                <a:lnTo>
                  <a:pt x="252" y="114"/>
                </a:lnTo>
                <a:lnTo>
                  <a:pt x="255" y="114"/>
                </a:lnTo>
                <a:lnTo>
                  <a:pt x="258" y="114"/>
                </a:lnTo>
                <a:lnTo>
                  <a:pt x="260" y="115"/>
                </a:lnTo>
                <a:lnTo>
                  <a:pt x="263" y="117"/>
                </a:lnTo>
                <a:lnTo>
                  <a:pt x="266" y="118"/>
                </a:lnTo>
                <a:lnTo>
                  <a:pt x="268" y="121"/>
                </a:lnTo>
                <a:lnTo>
                  <a:pt x="269" y="123"/>
                </a:lnTo>
                <a:lnTo>
                  <a:pt x="270" y="127"/>
                </a:lnTo>
                <a:lnTo>
                  <a:pt x="270" y="129"/>
                </a:lnTo>
                <a:lnTo>
                  <a:pt x="270" y="329"/>
                </a:lnTo>
                <a:lnTo>
                  <a:pt x="315" y="329"/>
                </a:lnTo>
                <a:lnTo>
                  <a:pt x="318" y="330"/>
                </a:lnTo>
                <a:lnTo>
                  <a:pt x="320" y="331"/>
                </a:lnTo>
                <a:lnTo>
                  <a:pt x="323" y="332"/>
                </a:lnTo>
                <a:lnTo>
                  <a:pt x="326" y="334"/>
                </a:lnTo>
                <a:lnTo>
                  <a:pt x="328" y="336"/>
                </a:lnTo>
                <a:lnTo>
                  <a:pt x="329" y="339"/>
                </a:lnTo>
                <a:lnTo>
                  <a:pt x="330" y="342"/>
                </a:lnTo>
                <a:lnTo>
                  <a:pt x="330" y="344"/>
                </a:lnTo>
                <a:lnTo>
                  <a:pt x="330" y="404"/>
                </a:lnTo>
                <a:close/>
                <a:moveTo>
                  <a:pt x="255" y="763"/>
                </a:moveTo>
                <a:lnTo>
                  <a:pt x="249" y="762"/>
                </a:lnTo>
                <a:lnTo>
                  <a:pt x="243" y="762"/>
                </a:lnTo>
                <a:lnTo>
                  <a:pt x="237" y="760"/>
                </a:lnTo>
                <a:lnTo>
                  <a:pt x="231" y="758"/>
                </a:lnTo>
                <a:lnTo>
                  <a:pt x="226" y="756"/>
                </a:lnTo>
                <a:lnTo>
                  <a:pt x="222" y="753"/>
                </a:lnTo>
                <a:lnTo>
                  <a:pt x="216" y="749"/>
                </a:lnTo>
                <a:lnTo>
                  <a:pt x="212" y="745"/>
                </a:lnTo>
                <a:lnTo>
                  <a:pt x="209" y="741"/>
                </a:lnTo>
                <a:lnTo>
                  <a:pt x="206" y="737"/>
                </a:lnTo>
                <a:lnTo>
                  <a:pt x="203" y="731"/>
                </a:lnTo>
                <a:lnTo>
                  <a:pt x="200" y="727"/>
                </a:lnTo>
                <a:lnTo>
                  <a:pt x="198" y="720"/>
                </a:lnTo>
                <a:lnTo>
                  <a:pt x="196" y="715"/>
                </a:lnTo>
                <a:lnTo>
                  <a:pt x="195" y="710"/>
                </a:lnTo>
                <a:lnTo>
                  <a:pt x="195" y="703"/>
                </a:lnTo>
                <a:lnTo>
                  <a:pt x="195" y="697"/>
                </a:lnTo>
                <a:lnTo>
                  <a:pt x="196" y="692"/>
                </a:lnTo>
                <a:lnTo>
                  <a:pt x="198" y="685"/>
                </a:lnTo>
                <a:lnTo>
                  <a:pt x="200" y="680"/>
                </a:lnTo>
                <a:lnTo>
                  <a:pt x="203" y="674"/>
                </a:lnTo>
                <a:lnTo>
                  <a:pt x="206" y="670"/>
                </a:lnTo>
                <a:lnTo>
                  <a:pt x="209" y="665"/>
                </a:lnTo>
                <a:lnTo>
                  <a:pt x="212" y="661"/>
                </a:lnTo>
                <a:lnTo>
                  <a:pt x="216" y="657"/>
                </a:lnTo>
                <a:lnTo>
                  <a:pt x="222" y="653"/>
                </a:lnTo>
                <a:lnTo>
                  <a:pt x="226" y="651"/>
                </a:lnTo>
                <a:lnTo>
                  <a:pt x="231" y="648"/>
                </a:lnTo>
                <a:lnTo>
                  <a:pt x="237" y="646"/>
                </a:lnTo>
                <a:lnTo>
                  <a:pt x="243" y="645"/>
                </a:lnTo>
                <a:lnTo>
                  <a:pt x="249" y="643"/>
                </a:lnTo>
                <a:lnTo>
                  <a:pt x="255" y="643"/>
                </a:lnTo>
                <a:lnTo>
                  <a:pt x="261" y="643"/>
                </a:lnTo>
                <a:lnTo>
                  <a:pt x="267" y="645"/>
                </a:lnTo>
                <a:lnTo>
                  <a:pt x="273" y="646"/>
                </a:lnTo>
                <a:lnTo>
                  <a:pt x="278" y="648"/>
                </a:lnTo>
                <a:lnTo>
                  <a:pt x="284" y="651"/>
                </a:lnTo>
                <a:lnTo>
                  <a:pt x="288" y="653"/>
                </a:lnTo>
                <a:lnTo>
                  <a:pt x="293" y="657"/>
                </a:lnTo>
                <a:lnTo>
                  <a:pt x="298" y="661"/>
                </a:lnTo>
                <a:lnTo>
                  <a:pt x="301" y="665"/>
                </a:lnTo>
                <a:lnTo>
                  <a:pt x="304" y="670"/>
                </a:lnTo>
                <a:lnTo>
                  <a:pt x="307" y="674"/>
                </a:lnTo>
                <a:lnTo>
                  <a:pt x="311" y="680"/>
                </a:lnTo>
                <a:lnTo>
                  <a:pt x="312" y="685"/>
                </a:lnTo>
                <a:lnTo>
                  <a:pt x="314" y="692"/>
                </a:lnTo>
                <a:lnTo>
                  <a:pt x="315" y="697"/>
                </a:lnTo>
                <a:lnTo>
                  <a:pt x="315" y="703"/>
                </a:lnTo>
                <a:lnTo>
                  <a:pt x="315" y="710"/>
                </a:lnTo>
                <a:lnTo>
                  <a:pt x="314" y="715"/>
                </a:lnTo>
                <a:lnTo>
                  <a:pt x="312" y="720"/>
                </a:lnTo>
                <a:lnTo>
                  <a:pt x="311" y="727"/>
                </a:lnTo>
                <a:lnTo>
                  <a:pt x="307" y="731"/>
                </a:lnTo>
                <a:lnTo>
                  <a:pt x="304" y="737"/>
                </a:lnTo>
                <a:lnTo>
                  <a:pt x="301" y="741"/>
                </a:lnTo>
                <a:lnTo>
                  <a:pt x="298" y="745"/>
                </a:lnTo>
                <a:lnTo>
                  <a:pt x="293" y="749"/>
                </a:lnTo>
                <a:lnTo>
                  <a:pt x="288" y="753"/>
                </a:lnTo>
                <a:lnTo>
                  <a:pt x="284" y="756"/>
                </a:lnTo>
                <a:lnTo>
                  <a:pt x="278" y="758"/>
                </a:lnTo>
                <a:lnTo>
                  <a:pt x="273" y="760"/>
                </a:lnTo>
                <a:lnTo>
                  <a:pt x="267" y="762"/>
                </a:lnTo>
                <a:lnTo>
                  <a:pt x="261" y="762"/>
                </a:lnTo>
                <a:lnTo>
                  <a:pt x="255" y="763"/>
                </a:lnTo>
                <a:close/>
                <a:moveTo>
                  <a:pt x="883" y="0"/>
                </a:moveTo>
                <a:lnTo>
                  <a:pt x="15" y="0"/>
                </a:lnTo>
                <a:lnTo>
                  <a:pt x="13" y="0"/>
                </a:lnTo>
                <a:lnTo>
                  <a:pt x="10" y="2"/>
                </a:lnTo>
                <a:lnTo>
                  <a:pt x="8" y="3"/>
                </a:lnTo>
                <a:lnTo>
                  <a:pt x="6" y="5"/>
                </a:lnTo>
                <a:lnTo>
                  <a:pt x="3" y="7"/>
                </a:lnTo>
                <a:lnTo>
                  <a:pt x="2" y="10"/>
                </a:lnTo>
                <a:lnTo>
                  <a:pt x="1" y="12"/>
                </a:lnTo>
                <a:lnTo>
                  <a:pt x="0" y="15"/>
                </a:lnTo>
                <a:lnTo>
                  <a:pt x="0" y="883"/>
                </a:lnTo>
                <a:lnTo>
                  <a:pt x="1" y="886"/>
                </a:lnTo>
                <a:lnTo>
                  <a:pt x="2" y="888"/>
                </a:lnTo>
                <a:lnTo>
                  <a:pt x="3" y="892"/>
                </a:lnTo>
                <a:lnTo>
                  <a:pt x="6" y="894"/>
                </a:lnTo>
                <a:lnTo>
                  <a:pt x="8" y="895"/>
                </a:lnTo>
                <a:lnTo>
                  <a:pt x="10" y="897"/>
                </a:lnTo>
                <a:lnTo>
                  <a:pt x="13" y="897"/>
                </a:lnTo>
                <a:lnTo>
                  <a:pt x="15" y="898"/>
                </a:lnTo>
                <a:lnTo>
                  <a:pt x="883" y="898"/>
                </a:lnTo>
                <a:lnTo>
                  <a:pt x="886" y="897"/>
                </a:lnTo>
                <a:lnTo>
                  <a:pt x="888" y="897"/>
                </a:lnTo>
                <a:lnTo>
                  <a:pt x="892" y="895"/>
                </a:lnTo>
                <a:lnTo>
                  <a:pt x="894" y="894"/>
                </a:lnTo>
                <a:lnTo>
                  <a:pt x="896" y="892"/>
                </a:lnTo>
                <a:lnTo>
                  <a:pt x="897" y="888"/>
                </a:lnTo>
                <a:lnTo>
                  <a:pt x="898" y="886"/>
                </a:lnTo>
                <a:lnTo>
                  <a:pt x="898" y="883"/>
                </a:lnTo>
                <a:lnTo>
                  <a:pt x="898" y="15"/>
                </a:lnTo>
                <a:lnTo>
                  <a:pt x="898" y="12"/>
                </a:lnTo>
                <a:lnTo>
                  <a:pt x="897" y="10"/>
                </a:lnTo>
                <a:lnTo>
                  <a:pt x="896" y="7"/>
                </a:lnTo>
                <a:lnTo>
                  <a:pt x="894" y="5"/>
                </a:lnTo>
                <a:lnTo>
                  <a:pt x="892" y="3"/>
                </a:lnTo>
                <a:lnTo>
                  <a:pt x="888" y="2"/>
                </a:lnTo>
                <a:lnTo>
                  <a:pt x="886" y="0"/>
                </a:lnTo>
                <a:lnTo>
                  <a:pt x="883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z="20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Options Screen</a:t>
            </a:r>
            <a:endParaRPr lang="en-US" sz="20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945"/>
          <a:stretch/>
        </p:blipFill>
        <p:spPr>
          <a:xfrm>
            <a:off x="6960185" y="0"/>
            <a:ext cx="1783220" cy="2756414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0250" y="3247377"/>
            <a:ext cx="1900242" cy="3136116"/>
          </a:xfrm>
          <a:prstGeom prst="rect">
            <a:avLst/>
          </a:prstGeom>
        </p:spPr>
      </p:pic>
      <p:sp>
        <p:nvSpPr>
          <p:cNvPr id="30" name="Right Arrow 29"/>
          <p:cNvSpPr/>
          <p:nvPr/>
        </p:nvSpPr>
        <p:spPr>
          <a:xfrm>
            <a:off x="1968135" y="2046515"/>
            <a:ext cx="2203269" cy="348343"/>
          </a:xfrm>
          <a:prstGeom prst="rightArrow">
            <a:avLst/>
          </a:prstGeom>
          <a:noFill/>
          <a:ln w="38100">
            <a:solidFill>
              <a:srgbClr val="D51A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75"/>
          <a:stretch/>
        </p:blipFill>
        <p:spPr>
          <a:xfrm>
            <a:off x="2059439" y="2806624"/>
            <a:ext cx="1641703" cy="2997639"/>
          </a:xfrm>
          <a:prstGeom prst="rect">
            <a:avLst/>
          </a:prstGeom>
        </p:spPr>
      </p:pic>
      <p:cxnSp>
        <p:nvCxnSpPr>
          <p:cNvPr id="35" name="Elbow Connector 34"/>
          <p:cNvCxnSpPr/>
          <p:nvPr/>
        </p:nvCxnSpPr>
        <p:spPr>
          <a:xfrm>
            <a:off x="5677989" y="2560320"/>
            <a:ext cx="1314994" cy="1262743"/>
          </a:xfrm>
          <a:prstGeom prst="bentConnector3">
            <a:avLst>
              <a:gd name="adj1" fmla="val 69204"/>
            </a:avLst>
          </a:prstGeom>
          <a:ln w="38100">
            <a:solidFill>
              <a:srgbClr val="D51A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Elbow Connector 39"/>
          <p:cNvCxnSpPr/>
          <p:nvPr/>
        </p:nvCxnSpPr>
        <p:spPr>
          <a:xfrm flipV="1">
            <a:off x="5677989" y="1456585"/>
            <a:ext cx="1317031" cy="707948"/>
          </a:xfrm>
          <a:prstGeom prst="bentConnector3">
            <a:avLst>
              <a:gd name="adj1" fmla="val 83061"/>
            </a:avLst>
          </a:prstGeom>
          <a:ln w="38100">
            <a:solidFill>
              <a:srgbClr val="D51A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/>
          <p:cNvCxnSpPr/>
          <p:nvPr/>
        </p:nvCxnSpPr>
        <p:spPr>
          <a:xfrm rot="10800000" flipV="1">
            <a:off x="3683727" y="2908663"/>
            <a:ext cx="1341125" cy="1297580"/>
          </a:xfrm>
          <a:prstGeom prst="bentConnector3">
            <a:avLst>
              <a:gd name="adj1" fmla="val 68181"/>
            </a:avLst>
          </a:prstGeom>
          <a:ln w="38100">
            <a:solidFill>
              <a:srgbClr val="D51A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Elbow Connector 53"/>
          <p:cNvCxnSpPr/>
          <p:nvPr/>
        </p:nvCxnSpPr>
        <p:spPr>
          <a:xfrm>
            <a:off x="8490857" y="1524000"/>
            <a:ext cx="1001486" cy="156754"/>
          </a:xfrm>
          <a:prstGeom prst="bentConnector3">
            <a:avLst/>
          </a:prstGeom>
          <a:ln w="38100">
            <a:solidFill>
              <a:srgbClr val="D51A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Elbow Connector 55"/>
          <p:cNvCxnSpPr/>
          <p:nvPr/>
        </p:nvCxnSpPr>
        <p:spPr>
          <a:xfrm flipV="1">
            <a:off x="8543109" y="4450080"/>
            <a:ext cx="1010194" cy="862149"/>
          </a:xfrm>
          <a:prstGeom prst="bentConnector3">
            <a:avLst/>
          </a:prstGeom>
          <a:ln w="38100">
            <a:solidFill>
              <a:srgbClr val="D51A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Freeform 4346" descr="Icon of box and whisker chart. ">
            <a:extLst>
              <a:ext uri="{FF2B5EF4-FFF2-40B4-BE49-F238E27FC236}">
                <a16:creationId xmlns:a16="http://schemas.microsoft.com/office/drawing/2014/main" id="{D131817A-5B27-4718-8BAC-45C9CEDA45D9}"/>
              </a:ext>
            </a:extLst>
          </p:cNvPr>
          <p:cNvSpPr>
            <a:spLocks noEditPoints="1"/>
          </p:cNvSpPr>
          <p:nvPr/>
        </p:nvSpPr>
        <p:spPr bwMode="auto">
          <a:xfrm>
            <a:off x="1804851" y="5847805"/>
            <a:ext cx="2662646" cy="761999"/>
          </a:xfrm>
          <a:custGeom>
            <a:avLst/>
            <a:gdLst>
              <a:gd name="T0" fmla="*/ 706 w 898"/>
              <a:gd name="T1" fmla="*/ 479 h 898"/>
              <a:gd name="T2" fmla="*/ 652 w 898"/>
              <a:gd name="T3" fmla="*/ 556 h 898"/>
              <a:gd name="T4" fmla="*/ 632 w 898"/>
              <a:gd name="T5" fmla="*/ 551 h 898"/>
              <a:gd name="T6" fmla="*/ 576 w 898"/>
              <a:gd name="T7" fmla="*/ 477 h 898"/>
              <a:gd name="T8" fmla="*/ 571 w 898"/>
              <a:gd name="T9" fmla="*/ 398 h 898"/>
              <a:gd name="T10" fmla="*/ 628 w 898"/>
              <a:gd name="T11" fmla="*/ 129 h 898"/>
              <a:gd name="T12" fmla="*/ 643 w 898"/>
              <a:gd name="T13" fmla="*/ 114 h 898"/>
              <a:gd name="T14" fmla="*/ 658 w 898"/>
              <a:gd name="T15" fmla="*/ 129 h 898"/>
              <a:gd name="T16" fmla="*/ 717 w 898"/>
              <a:gd name="T17" fmla="*/ 398 h 898"/>
              <a:gd name="T18" fmla="*/ 621 w 898"/>
              <a:gd name="T19" fmla="*/ 758 h 898"/>
              <a:gd name="T20" fmla="*/ 589 w 898"/>
              <a:gd name="T21" fmla="*/ 727 h 898"/>
              <a:gd name="T22" fmla="*/ 589 w 898"/>
              <a:gd name="T23" fmla="*/ 680 h 898"/>
              <a:gd name="T24" fmla="*/ 621 w 898"/>
              <a:gd name="T25" fmla="*/ 648 h 898"/>
              <a:gd name="T26" fmla="*/ 667 w 898"/>
              <a:gd name="T27" fmla="*/ 648 h 898"/>
              <a:gd name="T28" fmla="*/ 699 w 898"/>
              <a:gd name="T29" fmla="*/ 680 h 898"/>
              <a:gd name="T30" fmla="*/ 699 w 898"/>
              <a:gd name="T31" fmla="*/ 727 h 898"/>
              <a:gd name="T32" fmla="*/ 667 w 898"/>
              <a:gd name="T33" fmla="*/ 758 h 898"/>
              <a:gd name="T34" fmla="*/ 536 w 898"/>
              <a:gd name="T35" fmla="*/ 294 h 898"/>
              <a:gd name="T36" fmla="*/ 479 w 898"/>
              <a:gd name="T37" fmla="*/ 546 h 898"/>
              <a:gd name="T38" fmla="*/ 461 w 898"/>
              <a:gd name="T39" fmla="*/ 558 h 898"/>
              <a:gd name="T40" fmla="*/ 450 w 898"/>
              <a:gd name="T41" fmla="*/ 299 h 898"/>
              <a:gd name="T42" fmla="*/ 390 w 898"/>
              <a:gd name="T43" fmla="*/ 287 h 898"/>
              <a:gd name="T44" fmla="*/ 398 w 898"/>
              <a:gd name="T45" fmla="*/ 211 h 898"/>
              <a:gd name="T46" fmla="*/ 454 w 898"/>
              <a:gd name="T47" fmla="*/ 118 h 898"/>
              <a:gd name="T48" fmla="*/ 475 w 898"/>
              <a:gd name="T49" fmla="*/ 118 h 898"/>
              <a:gd name="T50" fmla="*/ 530 w 898"/>
              <a:gd name="T51" fmla="*/ 211 h 898"/>
              <a:gd name="T52" fmla="*/ 465 w 898"/>
              <a:gd name="T53" fmla="*/ 763 h 898"/>
              <a:gd name="T54" fmla="*/ 422 w 898"/>
              <a:gd name="T55" fmla="*/ 745 h 898"/>
              <a:gd name="T56" fmla="*/ 405 w 898"/>
              <a:gd name="T57" fmla="*/ 703 h 898"/>
              <a:gd name="T58" fmla="*/ 422 w 898"/>
              <a:gd name="T59" fmla="*/ 661 h 898"/>
              <a:gd name="T60" fmla="*/ 465 w 898"/>
              <a:gd name="T61" fmla="*/ 643 h 898"/>
              <a:gd name="T62" fmla="*/ 506 w 898"/>
              <a:gd name="T63" fmla="*/ 661 h 898"/>
              <a:gd name="T64" fmla="*/ 525 w 898"/>
              <a:gd name="T65" fmla="*/ 703 h 898"/>
              <a:gd name="T66" fmla="*/ 506 w 898"/>
              <a:gd name="T67" fmla="*/ 745 h 898"/>
              <a:gd name="T68" fmla="*/ 465 w 898"/>
              <a:gd name="T69" fmla="*/ 763 h 898"/>
              <a:gd name="T70" fmla="*/ 318 w 898"/>
              <a:gd name="T71" fmla="*/ 419 h 898"/>
              <a:gd name="T72" fmla="*/ 263 w 898"/>
              <a:gd name="T73" fmla="*/ 556 h 898"/>
              <a:gd name="T74" fmla="*/ 242 w 898"/>
              <a:gd name="T75" fmla="*/ 551 h 898"/>
              <a:gd name="T76" fmla="*/ 186 w 898"/>
              <a:gd name="T77" fmla="*/ 417 h 898"/>
              <a:gd name="T78" fmla="*/ 181 w 898"/>
              <a:gd name="T79" fmla="*/ 339 h 898"/>
              <a:gd name="T80" fmla="*/ 240 w 898"/>
              <a:gd name="T81" fmla="*/ 129 h 898"/>
              <a:gd name="T82" fmla="*/ 255 w 898"/>
              <a:gd name="T83" fmla="*/ 114 h 898"/>
              <a:gd name="T84" fmla="*/ 270 w 898"/>
              <a:gd name="T85" fmla="*/ 129 h 898"/>
              <a:gd name="T86" fmla="*/ 329 w 898"/>
              <a:gd name="T87" fmla="*/ 339 h 898"/>
              <a:gd name="T88" fmla="*/ 231 w 898"/>
              <a:gd name="T89" fmla="*/ 758 h 898"/>
              <a:gd name="T90" fmla="*/ 200 w 898"/>
              <a:gd name="T91" fmla="*/ 727 h 898"/>
              <a:gd name="T92" fmla="*/ 200 w 898"/>
              <a:gd name="T93" fmla="*/ 680 h 898"/>
              <a:gd name="T94" fmla="*/ 231 w 898"/>
              <a:gd name="T95" fmla="*/ 648 h 898"/>
              <a:gd name="T96" fmla="*/ 278 w 898"/>
              <a:gd name="T97" fmla="*/ 648 h 898"/>
              <a:gd name="T98" fmla="*/ 311 w 898"/>
              <a:gd name="T99" fmla="*/ 680 h 898"/>
              <a:gd name="T100" fmla="*/ 311 w 898"/>
              <a:gd name="T101" fmla="*/ 727 h 898"/>
              <a:gd name="T102" fmla="*/ 278 w 898"/>
              <a:gd name="T103" fmla="*/ 758 h 898"/>
              <a:gd name="T104" fmla="*/ 10 w 898"/>
              <a:gd name="T105" fmla="*/ 2 h 898"/>
              <a:gd name="T106" fmla="*/ 1 w 898"/>
              <a:gd name="T107" fmla="*/ 886 h 898"/>
              <a:gd name="T108" fmla="*/ 883 w 898"/>
              <a:gd name="T109" fmla="*/ 898 h 898"/>
              <a:gd name="T110" fmla="*/ 898 w 898"/>
              <a:gd name="T111" fmla="*/ 883 h 898"/>
              <a:gd name="T112" fmla="*/ 886 w 898"/>
              <a:gd name="T113" fmla="*/ 0 h 8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898" h="898">
                <a:moveTo>
                  <a:pt x="718" y="464"/>
                </a:moveTo>
                <a:lnTo>
                  <a:pt x="718" y="467"/>
                </a:lnTo>
                <a:lnTo>
                  <a:pt x="717" y="470"/>
                </a:lnTo>
                <a:lnTo>
                  <a:pt x="716" y="472"/>
                </a:lnTo>
                <a:lnTo>
                  <a:pt x="714" y="474"/>
                </a:lnTo>
                <a:lnTo>
                  <a:pt x="712" y="477"/>
                </a:lnTo>
                <a:lnTo>
                  <a:pt x="710" y="478"/>
                </a:lnTo>
                <a:lnTo>
                  <a:pt x="706" y="479"/>
                </a:lnTo>
                <a:lnTo>
                  <a:pt x="703" y="479"/>
                </a:lnTo>
                <a:lnTo>
                  <a:pt x="658" y="479"/>
                </a:lnTo>
                <a:lnTo>
                  <a:pt x="658" y="543"/>
                </a:lnTo>
                <a:lnTo>
                  <a:pt x="658" y="546"/>
                </a:lnTo>
                <a:lnTo>
                  <a:pt x="657" y="549"/>
                </a:lnTo>
                <a:lnTo>
                  <a:pt x="656" y="551"/>
                </a:lnTo>
                <a:lnTo>
                  <a:pt x="654" y="554"/>
                </a:lnTo>
                <a:lnTo>
                  <a:pt x="652" y="556"/>
                </a:lnTo>
                <a:lnTo>
                  <a:pt x="650" y="557"/>
                </a:lnTo>
                <a:lnTo>
                  <a:pt x="647" y="558"/>
                </a:lnTo>
                <a:lnTo>
                  <a:pt x="643" y="558"/>
                </a:lnTo>
                <a:lnTo>
                  <a:pt x="641" y="558"/>
                </a:lnTo>
                <a:lnTo>
                  <a:pt x="638" y="557"/>
                </a:lnTo>
                <a:lnTo>
                  <a:pt x="636" y="556"/>
                </a:lnTo>
                <a:lnTo>
                  <a:pt x="634" y="554"/>
                </a:lnTo>
                <a:lnTo>
                  <a:pt x="632" y="551"/>
                </a:lnTo>
                <a:lnTo>
                  <a:pt x="631" y="549"/>
                </a:lnTo>
                <a:lnTo>
                  <a:pt x="629" y="546"/>
                </a:lnTo>
                <a:lnTo>
                  <a:pt x="628" y="543"/>
                </a:lnTo>
                <a:lnTo>
                  <a:pt x="628" y="479"/>
                </a:lnTo>
                <a:lnTo>
                  <a:pt x="583" y="479"/>
                </a:lnTo>
                <a:lnTo>
                  <a:pt x="581" y="479"/>
                </a:lnTo>
                <a:lnTo>
                  <a:pt x="578" y="478"/>
                </a:lnTo>
                <a:lnTo>
                  <a:pt x="576" y="477"/>
                </a:lnTo>
                <a:lnTo>
                  <a:pt x="574" y="474"/>
                </a:lnTo>
                <a:lnTo>
                  <a:pt x="572" y="472"/>
                </a:lnTo>
                <a:lnTo>
                  <a:pt x="571" y="470"/>
                </a:lnTo>
                <a:lnTo>
                  <a:pt x="570" y="467"/>
                </a:lnTo>
                <a:lnTo>
                  <a:pt x="570" y="464"/>
                </a:lnTo>
                <a:lnTo>
                  <a:pt x="570" y="404"/>
                </a:lnTo>
                <a:lnTo>
                  <a:pt x="570" y="402"/>
                </a:lnTo>
                <a:lnTo>
                  <a:pt x="571" y="398"/>
                </a:lnTo>
                <a:lnTo>
                  <a:pt x="572" y="396"/>
                </a:lnTo>
                <a:lnTo>
                  <a:pt x="574" y="394"/>
                </a:lnTo>
                <a:lnTo>
                  <a:pt x="576" y="392"/>
                </a:lnTo>
                <a:lnTo>
                  <a:pt x="578" y="391"/>
                </a:lnTo>
                <a:lnTo>
                  <a:pt x="581" y="390"/>
                </a:lnTo>
                <a:lnTo>
                  <a:pt x="583" y="389"/>
                </a:lnTo>
                <a:lnTo>
                  <a:pt x="628" y="389"/>
                </a:lnTo>
                <a:lnTo>
                  <a:pt x="628" y="129"/>
                </a:lnTo>
                <a:lnTo>
                  <a:pt x="629" y="126"/>
                </a:lnTo>
                <a:lnTo>
                  <a:pt x="631" y="123"/>
                </a:lnTo>
                <a:lnTo>
                  <a:pt x="632" y="121"/>
                </a:lnTo>
                <a:lnTo>
                  <a:pt x="634" y="118"/>
                </a:lnTo>
                <a:lnTo>
                  <a:pt x="636" y="117"/>
                </a:lnTo>
                <a:lnTo>
                  <a:pt x="638" y="115"/>
                </a:lnTo>
                <a:lnTo>
                  <a:pt x="641" y="114"/>
                </a:lnTo>
                <a:lnTo>
                  <a:pt x="643" y="114"/>
                </a:lnTo>
                <a:lnTo>
                  <a:pt x="647" y="114"/>
                </a:lnTo>
                <a:lnTo>
                  <a:pt x="650" y="115"/>
                </a:lnTo>
                <a:lnTo>
                  <a:pt x="652" y="117"/>
                </a:lnTo>
                <a:lnTo>
                  <a:pt x="654" y="118"/>
                </a:lnTo>
                <a:lnTo>
                  <a:pt x="656" y="121"/>
                </a:lnTo>
                <a:lnTo>
                  <a:pt x="657" y="123"/>
                </a:lnTo>
                <a:lnTo>
                  <a:pt x="658" y="127"/>
                </a:lnTo>
                <a:lnTo>
                  <a:pt x="658" y="129"/>
                </a:lnTo>
                <a:lnTo>
                  <a:pt x="658" y="389"/>
                </a:lnTo>
                <a:lnTo>
                  <a:pt x="703" y="389"/>
                </a:lnTo>
                <a:lnTo>
                  <a:pt x="706" y="390"/>
                </a:lnTo>
                <a:lnTo>
                  <a:pt x="710" y="391"/>
                </a:lnTo>
                <a:lnTo>
                  <a:pt x="712" y="392"/>
                </a:lnTo>
                <a:lnTo>
                  <a:pt x="714" y="394"/>
                </a:lnTo>
                <a:lnTo>
                  <a:pt x="716" y="396"/>
                </a:lnTo>
                <a:lnTo>
                  <a:pt x="717" y="398"/>
                </a:lnTo>
                <a:lnTo>
                  <a:pt x="718" y="402"/>
                </a:lnTo>
                <a:lnTo>
                  <a:pt x="718" y="404"/>
                </a:lnTo>
                <a:lnTo>
                  <a:pt x="718" y="464"/>
                </a:lnTo>
                <a:close/>
                <a:moveTo>
                  <a:pt x="643" y="763"/>
                </a:moveTo>
                <a:lnTo>
                  <a:pt x="638" y="762"/>
                </a:lnTo>
                <a:lnTo>
                  <a:pt x="632" y="762"/>
                </a:lnTo>
                <a:lnTo>
                  <a:pt x="626" y="760"/>
                </a:lnTo>
                <a:lnTo>
                  <a:pt x="621" y="758"/>
                </a:lnTo>
                <a:lnTo>
                  <a:pt x="616" y="756"/>
                </a:lnTo>
                <a:lnTo>
                  <a:pt x="610" y="753"/>
                </a:lnTo>
                <a:lnTo>
                  <a:pt x="606" y="749"/>
                </a:lnTo>
                <a:lnTo>
                  <a:pt x="602" y="745"/>
                </a:lnTo>
                <a:lnTo>
                  <a:pt x="597" y="741"/>
                </a:lnTo>
                <a:lnTo>
                  <a:pt x="594" y="737"/>
                </a:lnTo>
                <a:lnTo>
                  <a:pt x="591" y="731"/>
                </a:lnTo>
                <a:lnTo>
                  <a:pt x="589" y="727"/>
                </a:lnTo>
                <a:lnTo>
                  <a:pt x="587" y="720"/>
                </a:lnTo>
                <a:lnTo>
                  <a:pt x="586" y="715"/>
                </a:lnTo>
                <a:lnTo>
                  <a:pt x="584" y="710"/>
                </a:lnTo>
                <a:lnTo>
                  <a:pt x="583" y="703"/>
                </a:lnTo>
                <a:lnTo>
                  <a:pt x="584" y="697"/>
                </a:lnTo>
                <a:lnTo>
                  <a:pt x="586" y="692"/>
                </a:lnTo>
                <a:lnTo>
                  <a:pt x="587" y="685"/>
                </a:lnTo>
                <a:lnTo>
                  <a:pt x="589" y="680"/>
                </a:lnTo>
                <a:lnTo>
                  <a:pt x="591" y="674"/>
                </a:lnTo>
                <a:lnTo>
                  <a:pt x="594" y="670"/>
                </a:lnTo>
                <a:lnTo>
                  <a:pt x="597" y="665"/>
                </a:lnTo>
                <a:lnTo>
                  <a:pt x="602" y="661"/>
                </a:lnTo>
                <a:lnTo>
                  <a:pt x="606" y="657"/>
                </a:lnTo>
                <a:lnTo>
                  <a:pt x="610" y="653"/>
                </a:lnTo>
                <a:lnTo>
                  <a:pt x="616" y="651"/>
                </a:lnTo>
                <a:lnTo>
                  <a:pt x="621" y="648"/>
                </a:lnTo>
                <a:lnTo>
                  <a:pt x="626" y="646"/>
                </a:lnTo>
                <a:lnTo>
                  <a:pt x="632" y="645"/>
                </a:lnTo>
                <a:lnTo>
                  <a:pt x="638" y="643"/>
                </a:lnTo>
                <a:lnTo>
                  <a:pt x="643" y="643"/>
                </a:lnTo>
                <a:lnTo>
                  <a:pt x="650" y="643"/>
                </a:lnTo>
                <a:lnTo>
                  <a:pt x="656" y="645"/>
                </a:lnTo>
                <a:lnTo>
                  <a:pt x="662" y="646"/>
                </a:lnTo>
                <a:lnTo>
                  <a:pt x="667" y="648"/>
                </a:lnTo>
                <a:lnTo>
                  <a:pt x="672" y="651"/>
                </a:lnTo>
                <a:lnTo>
                  <a:pt x="678" y="653"/>
                </a:lnTo>
                <a:lnTo>
                  <a:pt x="682" y="657"/>
                </a:lnTo>
                <a:lnTo>
                  <a:pt x="686" y="661"/>
                </a:lnTo>
                <a:lnTo>
                  <a:pt x="690" y="665"/>
                </a:lnTo>
                <a:lnTo>
                  <a:pt x="694" y="670"/>
                </a:lnTo>
                <a:lnTo>
                  <a:pt x="697" y="674"/>
                </a:lnTo>
                <a:lnTo>
                  <a:pt x="699" y="680"/>
                </a:lnTo>
                <a:lnTo>
                  <a:pt x="701" y="685"/>
                </a:lnTo>
                <a:lnTo>
                  <a:pt x="702" y="692"/>
                </a:lnTo>
                <a:lnTo>
                  <a:pt x="703" y="697"/>
                </a:lnTo>
                <a:lnTo>
                  <a:pt x="703" y="703"/>
                </a:lnTo>
                <a:lnTo>
                  <a:pt x="703" y="710"/>
                </a:lnTo>
                <a:lnTo>
                  <a:pt x="702" y="715"/>
                </a:lnTo>
                <a:lnTo>
                  <a:pt x="701" y="720"/>
                </a:lnTo>
                <a:lnTo>
                  <a:pt x="699" y="727"/>
                </a:lnTo>
                <a:lnTo>
                  <a:pt x="697" y="731"/>
                </a:lnTo>
                <a:lnTo>
                  <a:pt x="694" y="737"/>
                </a:lnTo>
                <a:lnTo>
                  <a:pt x="690" y="741"/>
                </a:lnTo>
                <a:lnTo>
                  <a:pt x="686" y="745"/>
                </a:lnTo>
                <a:lnTo>
                  <a:pt x="682" y="749"/>
                </a:lnTo>
                <a:lnTo>
                  <a:pt x="678" y="753"/>
                </a:lnTo>
                <a:lnTo>
                  <a:pt x="672" y="756"/>
                </a:lnTo>
                <a:lnTo>
                  <a:pt x="667" y="758"/>
                </a:lnTo>
                <a:lnTo>
                  <a:pt x="662" y="760"/>
                </a:lnTo>
                <a:lnTo>
                  <a:pt x="656" y="762"/>
                </a:lnTo>
                <a:lnTo>
                  <a:pt x="650" y="762"/>
                </a:lnTo>
                <a:lnTo>
                  <a:pt x="643" y="763"/>
                </a:lnTo>
                <a:close/>
                <a:moveTo>
                  <a:pt x="540" y="284"/>
                </a:moveTo>
                <a:lnTo>
                  <a:pt x="538" y="287"/>
                </a:lnTo>
                <a:lnTo>
                  <a:pt x="537" y="290"/>
                </a:lnTo>
                <a:lnTo>
                  <a:pt x="536" y="294"/>
                </a:lnTo>
                <a:lnTo>
                  <a:pt x="534" y="296"/>
                </a:lnTo>
                <a:lnTo>
                  <a:pt x="532" y="297"/>
                </a:lnTo>
                <a:lnTo>
                  <a:pt x="530" y="298"/>
                </a:lnTo>
                <a:lnTo>
                  <a:pt x="527" y="299"/>
                </a:lnTo>
                <a:lnTo>
                  <a:pt x="525" y="299"/>
                </a:lnTo>
                <a:lnTo>
                  <a:pt x="480" y="299"/>
                </a:lnTo>
                <a:lnTo>
                  <a:pt x="480" y="543"/>
                </a:lnTo>
                <a:lnTo>
                  <a:pt x="479" y="546"/>
                </a:lnTo>
                <a:lnTo>
                  <a:pt x="479" y="549"/>
                </a:lnTo>
                <a:lnTo>
                  <a:pt x="476" y="551"/>
                </a:lnTo>
                <a:lnTo>
                  <a:pt x="475" y="554"/>
                </a:lnTo>
                <a:lnTo>
                  <a:pt x="472" y="556"/>
                </a:lnTo>
                <a:lnTo>
                  <a:pt x="470" y="557"/>
                </a:lnTo>
                <a:lnTo>
                  <a:pt x="467" y="558"/>
                </a:lnTo>
                <a:lnTo>
                  <a:pt x="465" y="558"/>
                </a:lnTo>
                <a:lnTo>
                  <a:pt x="461" y="558"/>
                </a:lnTo>
                <a:lnTo>
                  <a:pt x="458" y="557"/>
                </a:lnTo>
                <a:lnTo>
                  <a:pt x="456" y="556"/>
                </a:lnTo>
                <a:lnTo>
                  <a:pt x="454" y="554"/>
                </a:lnTo>
                <a:lnTo>
                  <a:pt x="452" y="551"/>
                </a:lnTo>
                <a:lnTo>
                  <a:pt x="451" y="549"/>
                </a:lnTo>
                <a:lnTo>
                  <a:pt x="450" y="546"/>
                </a:lnTo>
                <a:lnTo>
                  <a:pt x="450" y="543"/>
                </a:lnTo>
                <a:lnTo>
                  <a:pt x="450" y="299"/>
                </a:lnTo>
                <a:lnTo>
                  <a:pt x="405" y="299"/>
                </a:lnTo>
                <a:lnTo>
                  <a:pt x="402" y="299"/>
                </a:lnTo>
                <a:lnTo>
                  <a:pt x="398" y="298"/>
                </a:lnTo>
                <a:lnTo>
                  <a:pt x="396" y="297"/>
                </a:lnTo>
                <a:lnTo>
                  <a:pt x="394" y="296"/>
                </a:lnTo>
                <a:lnTo>
                  <a:pt x="392" y="294"/>
                </a:lnTo>
                <a:lnTo>
                  <a:pt x="391" y="290"/>
                </a:lnTo>
                <a:lnTo>
                  <a:pt x="390" y="287"/>
                </a:lnTo>
                <a:lnTo>
                  <a:pt x="390" y="284"/>
                </a:lnTo>
                <a:lnTo>
                  <a:pt x="390" y="225"/>
                </a:lnTo>
                <a:lnTo>
                  <a:pt x="390" y="222"/>
                </a:lnTo>
                <a:lnTo>
                  <a:pt x="391" y="219"/>
                </a:lnTo>
                <a:lnTo>
                  <a:pt x="392" y="217"/>
                </a:lnTo>
                <a:lnTo>
                  <a:pt x="394" y="214"/>
                </a:lnTo>
                <a:lnTo>
                  <a:pt x="396" y="212"/>
                </a:lnTo>
                <a:lnTo>
                  <a:pt x="398" y="211"/>
                </a:lnTo>
                <a:lnTo>
                  <a:pt x="402" y="210"/>
                </a:lnTo>
                <a:lnTo>
                  <a:pt x="405" y="210"/>
                </a:lnTo>
                <a:lnTo>
                  <a:pt x="450" y="210"/>
                </a:lnTo>
                <a:lnTo>
                  <a:pt x="450" y="129"/>
                </a:lnTo>
                <a:lnTo>
                  <a:pt x="450" y="126"/>
                </a:lnTo>
                <a:lnTo>
                  <a:pt x="451" y="123"/>
                </a:lnTo>
                <a:lnTo>
                  <a:pt x="452" y="121"/>
                </a:lnTo>
                <a:lnTo>
                  <a:pt x="454" y="118"/>
                </a:lnTo>
                <a:lnTo>
                  <a:pt x="456" y="117"/>
                </a:lnTo>
                <a:lnTo>
                  <a:pt x="458" y="115"/>
                </a:lnTo>
                <a:lnTo>
                  <a:pt x="461" y="114"/>
                </a:lnTo>
                <a:lnTo>
                  <a:pt x="465" y="114"/>
                </a:lnTo>
                <a:lnTo>
                  <a:pt x="467" y="114"/>
                </a:lnTo>
                <a:lnTo>
                  <a:pt x="470" y="115"/>
                </a:lnTo>
                <a:lnTo>
                  <a:pt x="472" y="117"/>
                </a:lnTo>
                <a:lnTo>
                  <a:pt x="475" y="118"/>
                </a:lnTo>
                <a:lnTo>
                  <a:pt x="476" y="121"/>
                </a:lnTo>
                <a:lnTo>
                  <a:pt x="479" y="123"/>
                </a:lnTo>
                <a:lnTo>
                  <a:pt x="479" y="127"/>
                </a:lnTo>
                <a:lnTo>
                  <a:pt x="480" y="129"/>
                </a:lnTo>
                <a:lnTo>
                  <a:pt x="480" y="210"/>
                </a:lnTo>
                <a:lnTo>
                  <a:pt x="525" y="210"/>
                </a:lnTo>
                <a:lnTo>
                  <a:pt x="527" y="210"/>
                </a:lnTo>
                <a:lnTo>
                  <a:pt x="530" y="211"/>
                </a:lnTo>
                <a:lnTo>
                  <a:pt x="532" y="212"/>
                </a:lnTo>
                <a:lnTo>
                  <a:pt x="534" y="214"/>
                </a:lnTo>
                <a:lnTo>
                  <a:pt x="536" y="217"/>
                </a:lnTo>
                <a:lnTo>
                  <a:pt x="537" y="219"/>
                </a:lnTo>
                <a:lnTo>
                  <a:pt x="538" y="222"/>
                </a:lnTo>
                <a:lnTo>
                  <a:pt x="540" y="225"/>
                </a:lnTo>
                <a:lnTo>
                  <a:pt x="540" y="284"/>
                </a:lnTo>
                <a:close/>
                <a:moveTo>
                  <a:pt x="465" y="763"/>
                </a:moveTo>
                <a:lnTo>
                  <a:pt x="458" y="762"/>
                </a:lnTo>
                <a:lnTo>
                  <a:pt x="452" y="762"/>
                </a:lnTo>
                <a:lnTo>
                  <a:pt x="446" y="760"/>
                </a:lnTo>
                <a:lnTo>
                  <a:pt x="441" y="758"/>
                </a:lnTo>
                <a:lnTo>
                  <a:pt x="436" y="756"/>
                </a:lnTo>
                <a:lnTo>
                  <a:pt x="430" y="753"/>
                </a:lnTo>
                <a:lnTo>
                  <a:pt x="426" y="749"/>
                </a:lnTo>
                <a:lnTo>
                  <a:pt x="422" y="745"/>
                </a:lnTo>
                <a:lnTo>
                  <a:pt x="419" y="741"/>
                </a:lnTo>
                <a:lnTo>
                  <a:pt x="414" y="737"/>
                </a:lnTo>
                <a:lnTo>
                  <a:pt x="412" y="731"/>
                </a:lnTo>
                <a:lnTo>
                  <a:pt x="409" y="727"/>
                </a:lnTo>
                <a:lnTo>
                  <a:pt x="407" y="720"/>
                </a:lnTo>
                <a:lnTo>
                  <a:pt x="406" y="715"/>
                </a:lnTo>
                <a:lnTo>
                  <a:pt x="405" y="710"/>
                </a:lnTo>
                <a:lnTo>
                  <a:pt x="405" y="703"/>
                </a:lnTo>
                <a:lnTo>
                  <a:pt x="405" y="697"/>
                </a:lnTo>
                <a:lnTo>
                  <a:pt x="406" y="692"/>
                </a:lnTo>
                <a:lnTo>
                  <a:pt x="407" y="685"/>
                </a:lnTo>
                <a:lnTo>
                  <a:pt x="409" y="680"/>
                </a:lnTo>
                <a:lnTo>
                  <a:pt x="412" y="674"/>
                </a:lnTo>
                <a:lnTo>
                  <a:pt x="414" y="670"/>
                </a:lnTo>
                <a:lnTo>
                  <a:pt x="419" y="665"/>
                </a:lnTo>
                <a:lnTo>
                  <a:pt x="422" y="661"/>
                </a:lnTo>
                <a:lnTo>
                  <a:pt x="426" y="657"/>
                </a:lnTo>
                <a:lnTo>
                  <a:pt x="430" y="653"/>
                </a:lnTo>
                <a:lnTo>
                  <a:pt x="436" y="651"/>
                </a:lnTo>
                <a:lnTo>
                  <a:pt x="441" y="648"/>
                </a:lnTo>
                <a:lnTo>
                  <a:pt x="446" y="646"/>
                </a:lnTo>
                <a:lnTo>
                  <a:pt x="452" y="645"/>
                </a:lnTo>
                <a:lnTo>
                  <a:pt x="458" y="643"/>
                </a:lnTo>
                <a:lnTo>
                  <a:pt x="465" y="643"/>
                </a:lnTo>
                <a:lnTo>
                  <a:pt x="470" y="643"/>
                </a:lnTo>
                <a:lnTo>
                  <a:pt x="476" y="645"/>
                </a:lnTo>
                <a:lnTo>
                  <a:pt x="482" y="646"/>
                </a:lnTo>
                <a:lnTo>
                  <a:pt x="487" y="648"/>
                </a:lnTo>
                <a:lnTo>
                  <a:pt x="492" y="651"/>
                </a:lnTo>
                <a:lnTo>
                  <a:pt x="498" y="653"/>
                </a:lnTo>
                <a:lnTo>
                  <a:pt x="502" y="657"/>
                </a:lnTo>
                <a:lnTo>
                  <a:pt x="506" y="661"/>
                </a:lnTo>
                <a:lnTo>
                  <a:pt x="511" y="665"/>
                </a:lnTo>
                <a:lnTo>
                  <a:pt x="514" y="670"/>
                </a:lnTo>
                <a:lnTo>
                  <a:pt x="517" y="674"/>
                </a:lnTo>
                <a:lnTo>
                  <a:pt x="519" y="680"/>
                </a:lnTo>
                <a:lnTo>
                  <a:pt x="521" y="685"/>
                </a:lnTo>
                <a:lnTo>
                  <a:pt x="522" y="692"/>
                </a:lnTo>
                <a:lnTo>
                  <a:pt x="524" y="697"/>
                </a:lnTo>
                <a:lnTo>
                  <a:pt x="525" y="703"/>
                </a:lnTo>
                <a:lnTo>
                  <a:pt x="524" y="710"/>
                </a:lnTo>
                <a:lnTo>
                  <a:pt x="522" y="715"/>
                </a:lnTo>
                <a:lnTo>
                  <a:pt x="521" y="720"/>
                </a:lnTo>
                <a:lnTo>
                  <a:pt x="519" y="727"/>
                </a:lnTo>
                <a:lnTo>
                  <a:pt x="517" y="731"/>
                </a:lnTo>
                <a:lnTo>
                  <a:pt x="514" y="737"/>
                </a:lnTo>
                <a:lnTo>
                  <a:pt x="511" y="741"/>
                </a:lnTo>
                <a:lnTo>
                  <a:pt x="506" y="745"/>
                </a:lnTo>
                <a:lnTo>
                  <a:pt x="502" y="749"/>
                </a:lnTo>
                <a:lnTo>
                  <a:pt x="498" y="753"/>
                </a:lnTo>
                <a:lnTo>
                  <a:pt x="492" y="756"/>
                </a:lnTo>
                <a:lnTo>
                  <a:pt x="487" y="758"/>
                </a:lnTo>
                <a:lnTo>
                  <a:pt x="482" y="760"/>
                </a:lnTo>
                <a:lnTo>
                  <a:pt x="476" y="762"/>
                </a:lnTo>
                <a:lnTo>
                  <a:pt x="470" y="762"/>
                </a:lnTo>
                <a:lnTo>
                  <a:pt x="465" y="763"/>
                </a:lnTo>
                <a:close/>
                <a:moveTo>
                  <a:pt x="330" y="404"/>
                </a:moveTo>
                <a:lnTo>
                  <a:pt x="330" y="407"/>
                </a:lnTo>
                <a:lnTo>
                  <a:pt x="329" y="410"/>
                </a:lnTo>
                <a:lnTo>
                  <a:pt x="328" y="412"/>
                </a:lnTo>
                <a:lnTo>
                  <a:pt x="326" y="414"/>
                </a:lnTo>
                <a:lnTo>
                  <a:pt x="323" y="417"/>
                </a:lnTo>
                <a:lnTo>
                  <a:pt x="320" y="418"/>
                </a:lnTo>
                <a:lnTo>
                  <a:pt x="318" y="419"/>
                </a:lnTo>
                <a:lnTo>
                  <a:pt x="315" y="419"/>
                </a:lnTo>
                <a:lnTo>
                  <a:pt x="270" y="419"/>
                </a:lnTo>
                <a:lnTo>
                  <a:pt x="270" y="543"/>
                </a:lnTo>
                <a:lnTo>
                  <a:pt x="270" y="546"/>
                </a:lnTo>
                <a:lnTo>
                  <a:pt x="269" y="549"/>
                </a:lnTo>
                <a:lnTo>
                  <a:pt x="268" y="551"/>
                </a:lnTo>
                <a:lnTo>
                  <a:pt x="266" y="554"/>
                </a:lnTo>
                <a:lnTo>
                  <a:pt x="263" y="556"/>
                </a:lnTo>
                <a:lnTo>
                  <a:pt x="260" y="557"/>
                </a:lnTo>
                <a:lnTo>
                  <a:pt x="258" y="558"/>
                </a:lnTo>
                <a:lnTo>
                  <a:pt x="255" y="558"/>
                </a:lnTo>
                <a:lnTo>
                  <a:pt x="252" y="558"/>
                </a:lnTo>
                <a:lnTo>
                  <a:pt x="250" y="557"/>
                </a:lnTo>
                <a:lnTo>
                  <a:pt x="246" y="556"/>
                </a:lnTo>
                <a:lnTo>
                  <a:pt x="244" y="554"/>
                </a:lnTo>
                <a:lnTo>
                  <a:pt x="242" y="551"/>
                </a:lnTo>
                <a:lnTo>
                  <a:pt x="241" y="549"/>
                </a:lnTo>
                <a:lnTo>
                  <a:pt x="240" y="546"/>
                </a:lnTo>
                <a:lnTo>
                  <a:pt x="240" y="543"/>
                </a:lnTo>
                <a:lnTo>
                  <a:pt x="240" y="419"/>
                </a:lnTo>
                <a:lnTo>
                  <a:pt x="195" y="419"/>
                </a:lnTo>
                <a:lnTo>
                  <a:pt x="192" y="419"/>
                </a:lnTo>
                <a:lnTo>
                  <a:pt x="190" y="418"/>
                </a:lnTo>
                <a:lnTo>
                  <a:pt x="186" y="417"/>
                </a:lnTo>
                <a:lnTo>
                  <a:pt x="184" y="414"/>
                </a:lnTo>
                <a:lnTo>
                  <a:pt x="183" y="412"/>
                </a:lnTo>
                <a:lnTo>
                  <a:pt x="181" y="410"/>
                </a:lnTo>
                <a:lnTo>
                  <a:pt x="180" y="407"/>
                </a:lnTo>
                <a:lnTo>
                  <a:pt x="180" y="404"/>
                </a:lnTo>
                <a:lnTo>
                  <a:pt x="180" y="344"/>
                </a:lnTo>
                <a:lnTo>
                  <a:pt x="180" y="342"/>
                </a:lnTo>
                <a:lnTo>
                  <a:pt x="181" y="339"/>
                </a:lnTo>
                <a:lnTo>
                  <a:pt x="183" y="336"/>
                </a:lnTo>
                <a:lnTo>
                  <a:pt x="184" y="334"/>
                </a:lnTo>
                <a:lnTo>
                  <a:pt x="186" y="332"/>
                </a:lnTo>
                <a:lnTo>
                  <a:pt x="190" y="331"/>
                </a:lnTo>
                <a:lnTo>
                  <a:pt x="192" y="330"/>
                </a:lnTo>
                <a:lnTo>
                  <a:pt x="195" y="329"/>
                </a:lnTo>
                <a:lnTo>
                  <a:pt x="240" y="329"/>
                </a:lnTo>
                <a:lnTo>
                  <a:pt x="240" y="129"/>
                </a:lnTo>
                <a:lnTo>
                  <a:pt x="240" y="126"/>
                </a:lnTo>
                <a:lnTo>
                  <a:pt x="241" y="123"/>
                </a:lnTo>
                <a:lnTo>
                  <a:pt x="242" y="121"/>
                </a:lnTo>
                <a:lnTo>
                  <a:pt x="244" y="118"/>
                </a:lnTo>
                <a:lnTo>
                  <a:pt x="246" y="117"/>
                </a:lnTo>
                <a:lnTo>
                  <a:pt x="250" y="115"/>
                </a:lnTo>
                <a:lnTo>
                  <a:pt x="252" y="114"/>
                </a:lnTo>
                <a:lnTo>
                  <a:pt x="255" y="114"/>
                </a:lnTo>
                <a:lnTo>
                  <a:pt x="258" y="114"/>
                </a:lnTo>
                <a:lnTo>
                  <a:pt x="260" y="115"/>
                </a:lnTo>
                <a:lnTo>
                  <a:pt x="263" y="117"/>
                </a:lnTo>
                <a:lnTo>
                  <a:pt x="266" y="118"/>
                </a:lnTo>
                <a:lnTo>
                  <a:pt x="268" y="121"/>
                </a:lnTo>
                <a:lnTo>
                  <a:pt x="269" y="123"/>
                </a:lnTo>
                <a:lnTo>
                  <a:pt x="270" y="127"/>
                </a:lnTo>
                <a:lnTo>
                  <a:pt x="270" y="129"/>
                </a:lnTo>
                <a:lnTo>
                  <a:pt x="270" y="329"/>
                </a:lnTo>
                <a:lnTo>
                  <a:pt x="315" y="329"/>
                </a:lnTo>
                <a:lnTo>
                  <a:pt x="318" y="330"/>
                </a:lnTo>
                <a:lnTo>
                  <a:pt x="320" y="331"/>
                </a:lnTo>
                <a:lnTo>
                  <a:pt x="323" y="332"/>
                </a:lnTo>
                <a:lnTo>
                  <a:pt x="326" y="334"/>
                </a:lnTo>
                <a:lnTo>
                  <a:pt x="328" y="336"/>
                </a:lnTo>
                <a:lnTo>
                  <a:pt x="329" y="339"/>
                </a:lnTo>
                <a:lnTo>
                  <a:pt x="330" y="342"/>
                </a:lnTo>
                <a:lnTo>
                  <a:pt x="330" y="344"/>
                </a:lnTo>
                <a:lnTo>
                  <a:pt x="330" y="404"/>
                </a:lnTo>
                <a:close/>
                <a:moveTo>
                  <a:pt x="255" y="763"/>
                </a:moveTo>
                <a:lnTo>
                  <a:pt x="249" y="762"/>
                </a:lnTo>
                <a:lnTo>
                  <a:pt x="243" y="762"/>
                </a:lnTo>
                <a:lnTo>
                  <a:pt x="237" y="760"/>
                </a:lnTo>
                <a:lnTo>
                  <a:pt x="231" y="758"/>
                </a:lnTo>
                <a:lnTo>
                  <a:pt x="226" y="756"/>
                </a:lnTo>
                <a:lnTo>
                  <a:pt x="222" y="753"/>
                </a:lnTo>
                <a:lnTo>
                  <a:pt x="216" y="749"/>
                </a:lnTo>
                <a:lnTo>
                  <a:pt x="212" y="745"/>
                </a:lnTo>
                <a:lnTo>
                  <a:pt x="209" y="741"/>
                </a:lnTo>
                <a:lnTo>
                  <a:pt x="206" y="737"/>
                </a:lnTo>
                <a:lnTo>
                  <a:pt x="203" y="731"/>
                </a:lnTo>
                <a:lnTo>
                  <a:pt x="200" y="727"/>
                </a:lnTo>
                <a:lnTo>
                  <a:pt x="198" y="720"/>
                </a:lnTo>
                <a:lnTo>
                  <a:pt x="196" y="715"/>
                </a:lnTo>
                <a:lnTo>
                  <a:pt x="195" y="710"/>
                </a:lnTo>
                <a:lnTo>
                  <a:pt x="195" y="703"/>
                </a:lnTo>
                <a:lnTo>
                  <a:pt x="195" y="697"/>
                </a:lnTo>
                <a:lnTo>
                  <a:pt x="196" y="692"/>
                </a:lnTo>
                <a:lnTo>
                  <a:pt x="198" y="685"/>
                </a:lnTo>
                <a:lnTo>
                  <a:pt x="200" y="680"/>
                </a:lnTo>
                <a:lnTo>
                  <a:pt x="203" y="674"/>
                </a:lnTo>
                <a:lnTo>
                  <a:pt x="206" y="670"/>
                </a:lnTo>
                <a:lnTo>
                  <a:pt x="209" y="665"/>
                </a:lnTo>
                <a:lnTo>
                  <a:pt x="212" y="661"/>
                </a:lnTo>
                <a:lnTo>
                  <a:pt x="216" y="657"/>
                </a:lnTo>
                <a:lnTo>
                  <a:pt x="222" y="653"/>
                </a:lnTo>
                <a:lnTo>
                  <a:pt x="226" y="651"/>
                </a:lnTo>
                <a:lnTo>
                  <a:pt x="231" y="648"/>
                </a:lnTo>
                <a:lnTo>
                  <a:pt x="237" y="646"/>
                </a:lnTo>
                <a:lnTo>
                  <a:pt x="243" y="645"/>
                </a:lnTo>
                <a:lnTo>
                  <a:pt x="249" y="643"/>
                </a:lnTo>
                <a:lnTo>
                  <a:pt x="255" y="643"/>
                </a:lnTo>
                <a:lnTo>
                  <a:pt x="261" y="643"/>
                </a:lnTo>
                <a:lnTo>
                  <a:pt x="267" y="645"/>
                </a:lnTo>
                <a:lnTo>
                  <a:pt x="273" y="646"/>
                </a:lnTo>
                <a:lnTo>
                  <a:pt x="278" y="648"/>
                </a:lnTo>
                <a:lnTo>
                  <a:pt x="284" y="651"/>
                </a:lnTo>
                <a:lnTo>
                  <a:pt x="288" y="653"/>
                </a:lnTo>
                <a:lnTo>
                  <a:pt x="293" y="657"/>
                </a:lnTo>
                <a:lnTo>
                  <a:pt x="298" y="661"/>
                </a:lnTo>
                <a:lnTo>
                  <a:pt x="301" y="665"/>
                </a:lnTo>
                <a:lnTo>
                  <a:pt x="304" y="670"/>
                </a:lnTo>
                <a:lnTo>
                  <a:pt x="307" y="674"/>
                </a:lnTo>
                <a:lnTo>
                  <a:pt x="311" y="680"/>
                </a:lnTo>
                <a:lnTo>
                  <a:pt x="312" y="685"/>
                </a:lnTo>
                <a:lnTo>
                  <a:pt x="314" y="692"/>
                </a:lnTo>
                <a:lnTo>
                  <a:pt x="315" y="697"/>
                </a:lnTo>
                <a:lnTo>
                  <a:pt x="315" y="703"/>
                </a:lnTo>
                <a:lnTo>
                  <a:pt x="315" y="710"/>
                </a:lnTo>
                <a:lnTo>
                  <a:pt x="314" y="715"/>
                </a:lnTo>
                <a:lnTo>
                  <a:pt x="312" y="720"/>
                </a:lnTo>
                <a:lnTo>
                  <a:pt x="311" y="727"/>
                </a:lnTo>
                <a:lnTo>
                  <a:pt x="307" y="731"/>
                </a:lnTo>
                <a:lnTo>
                  <a:pt x="304" y="737"/>
                </a:lnTo>
                <a:lnTo>
                  <a:pt x="301" y="741"/>
                </a:lnTo>
                <a:lnTo>
                  <a:pt x="298" y="745"/>
                </a:lnTo>
                <a:lnTo>
                  <a:pt x="293" y="749"/>
                </a:lnTo>
                <a:lnTo>
                  <a:pt x="288" y="753"/>
                </a:lnTo>
                <a:lnTo>
                  <a:pt x="284" y="756"/>
                </a:lnTo>
                <a:lnTo>
                  <a:pt x="278" y="758"/>
                </a:lnTo>
                <a:lnTo>
                  <a:pt x="273" y="760"/>
                </a:lnTo>
                <a:lnTo>
                  <a:pt x="267" y="762"/>
                </a:lnTo>
                <a:lnTo>
                  <a:pt x="261" y="762"/>
                </a:lnTo>
                <a:lnTo>
                  <a:pt x="255" y="763"/>
                </a:lnTo>
                <a:close/>
                <a:moveTo>
                  <a:pt x="883" y="0"/>
                </a:moveTo>
                <a:lnTo>
                  <a:pt x="15" y="0"/>
                </a:lnTo>
                <a:lnTo>
                  <a:pt x="13" y="0"/>
                </a:lnTo>
                <a:lnTo>
                  <a:pt x="10" y="2"/>
                </a:lnTo>
                <a:lnTo>
                  <a:pt x="8" y="3"/>
                </a:lnTo>
                <a:lnTo>
                  <a:pt x="6" y="5"/>
                </a:lnTo>
                <a:lnTo>
                  <a:pt x="3" y="7"/>
                </a:lnTo>
                <a:lnTo>
                  <a:pt x="2" y="10"/>
                </a:lnTo>
                <a:lnTo>
                  <a:pt x="1" y="12"/>
                </a:lnTo>
                <a:lnTo>
                  <a:pt x="0" y="15"/>
                </a:lnTo>
                <a:lnTo>
                  <a:pt x="0" y="883"/>
                </a:lnTo>
                <a:lnTo>
                  <a:pt x="1" y="886"/>
                </a:lnTo>
                <a:lnTo>
                  <a:pt x="2" y="888"/>
                </a:lnTo>
                <a:lnTo>
                  <a:pt x="3" y="892"/>
                </a:lnTo>
                <a:lnTo>
                  <a:pt x="6" y="894"/>
                </a:lnTo>
                <a:lnTo>
                  <a:pt x="8" y="895"/>
                </a:lnTo>
                <a:lnTo>
                  <a:pt x="10" y="897"/>
                </a:lnTo>
                <a:lnTo>
                  <a:pt x="13" y="897"/>
                </a:lnTo>
                <a:lnTo>
                  <a:pt x="15" y="898"/>
                </a:lnTo>
                <a:lnTo>
                  <a:pt x="883" y="898"/>
                </a:lnTo>
                <a:lnTo>
                  <a:pt x="886" y="897"/>
                </a:lnTo>
                <a:lnTo>
                  <a:pt x="888" y="897"/>
                </a:lnTo>
                <a:lnTo>
                  <a:pt x="892" y="895"/>
                </a:lnTo>
                <a:lnTo>
                  <a:pt x="894" y="894"/>
                </a:lnTo>
                <a:lnTo>
                  <a:pt x="896" y="892"/>
                </a:lnTo>
                <a:lnTo>
                  <a:pt x="897" y="888"/>
                </a:lnTo>
                <a:lnTo>
                  <a:pt x="898" y="886"/>
                </a:lnTo>
                <a:lnTo>
                  <a:pt x="898" y="883"/>
                </a:lnTo>
                <a:lnTo>
                  <a:pt x="898" y="15"/>
                </a:lnTo>
                <a:lnTo>
                  <a:pt x="898" y="12"/>
                </a:lnTo>
                <a:lnTo>
                  <a:pt x="897" y="10"/>
                </a:lnTo>
                <a:lnTo>
                  <a:pt x="896" y="7"/>
                </a:lnTo>
                <a:lnTo>
                  <a:pt x="894" y="5"/>
                </a:lnTo>
                <a:lnTo>
                  <a:pt x="892" y="3"/>
                </a:lnTo>
                <a:lnTo>
                  <a:pt x="888" y="2"/>
                </a:lnTo>
                <a:lnTo>
                  <a:pt x="886" y="0"/>
                </a:lnTo>
                <a:lnTo>
                  <a:pt x="883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z="20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Non performable overview of main app </a:t>
            </a:r>
            <a:endParaRPr lang="en-US" sz="20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9" name="Freeform 4346" descr="Icon of box and whisker chart. ">
            <a:extLst>
              <a:ext uri="{FF2B5EF4-FFF2-40B4-BE49-F238E27FC236}">
                <a16:creationId xmlns:a16="http://schemas.microsoft.com/office/drawing/2014/main" id="{D131817A-5B27-4718-8BAC-45C9CEDA45D9}"/>
              </a:ext>
            </a:extLst>
          </p:cNvPr>
          <p:cNvSpPr>
            <a:spLocks noEditPoints="1"/>
          </p:cNvSpPr>
          <p:nvPr/>
        </p:nvSpPr>
        <p:spPr bwMode="auto">
          <a:xfrm>
            <a:off x="6960326" y="2808515"/>
            <a:ext cx="1809205" cy="400594"/>
          </a:xfrm>
          <a:custGeom>
            <a:avLst/>
            <a:gdLst>
              <a:gd name="T0" fmla="*/ 706 w 898"/>
              <a:gd name="T1" fmla="*/ 479 h 898"/>
              <a:gd name="T2" fmla="*/ 652 w 898"/>
              <a:gd name="T3" fmla="*/ 556 h 898"/>
              <a:gd name="T4" fmla="*/ 632 w 898"/>
              <a:gd name="T5" fmla="*/ 551 h 898"/>
              <a:gd name="T6" fmla="*/ 576 w 898"/>
              <a:gd name="T7" fmla="*/ 477 h 898"/>
              <a:gd name="T8" fmla="*/ 571 w 898"/>
              <a:gd name="T9" fmla="*/ 398 h 898"/>
              <a:gd name="T10" fmla="*/ 628 w 898"/>
              <a:gd name="T11" fmla="*/ 129 h 898"/>
              <a:gd name="T12" fmla="*/ 643 w 898"/>
              <a:gd name="T13" fmla="*/ 114 h 898"/>
              <a:gd name="T14" fmla="*/ 658 w 898"/>
              <a:gd name="T15" fmla="*/ 129 h 898"/>
              <a:gd name="T16" fmla="*/ 717 w 898"/>
              <a:gd name="T17" fmla="*/ 398 h 898"/>
              <a:gd name="T18" fmla="*/ 621 w 898"/>
              <a:gd name="T19" fmla="*/ 758 h 898"/>
              <a:gd name="T20" fmla="*/ 589 w 898"/>
              <a:gd name="T21" fmla="*/ 727 h 898"/>
              <a:gd name="T22" fmla="*/ 589 w 898"/>
              <a:gd name="T23" fmla="*/ 680 h 898"/>
              <a:gd name="T24" fmla="*/ 621 w 898"/>
              <a:gd name="T25" fmla="*/ 648 h 898"/>
              <a:gd name="T26" fmla="*/ 667 w 898"/>
              <a:gd name="T27" fmla="*/ 648 h 898"/>
              <a:gd name="T28" fmla="*/ 699 w 898"/>
              <a:gd name="T29" fmla="*/ 680 h 898"/>
              <a:gd name="T30" fmla="*/ 699 w 898"/>
              <a:gd name="T31" fmla="*/ 727 h 898"/>
              <a:gd name="T32" fmla="*/ 667 w 898"/>
              <a:gd name="T33" fmla="*/ 758 h 898"/>
              <a:gd name="T34" fmla="*/ 536 w 898"/>
              <a:gd name="T35" fmla="*/ 294 h 898"/>
              <a:gd name="T36" fmla="*/ 479 w 898"/>
              <a:gd name="T37" fmla="*/ 546 h 898"/>
              <a:gd name="T38" fmla="*/ 461 w 898"/>
              <a:gd name="T39" fmla="*/ 558 h 898"/>
              <a:gd name="T40" fmla="*/ 450 w 898"/>
              <a:gd name="T41" fmla="*/ 299 h 898"/>
              <a:gd name="T42" fmla="*/ 390 w 898"/>
              <a:gd name="T43" fmla="*/ 287 h 898"/>
              <a:gd name="T44" fmla="*/ 398 w 898"/>
              <a:gd name="T45" fmla="*/ 211 h 898"/>
              <a:gd name="T46" fmla="*/ 454 w 898"/>
              <a:gd name="T47" fmla="*/ 118 h 898"/>
              <a:gd name="T48" fmla="*/ 475 w 898"/>
              <a:gd name="T49" fmla="*/ 118 h 898"/>
              <a:gd name="T50" fmla="*/ 530 w 898"/>
              <a:gd name="T51" fmla="*/ 211 h 898"/>
              <a:gd name="T52" fmla="*/ 465 w 898"/>
              <a:gd name="T53" fmla="*/ 763 h 898"/>
              <a:gd name="T54" fmla="*/ 422 w 898"/>
              <a:gd name="T55" fmla="*/ 745 h 898"/>
              <a:gd name="T56" fmla="*/ 405 w 898"/>
              <a:gd name="T57" fmla="*/ 703 h 898"/>
              <a:gd name="T58" fmla="*/ 422 w 898"/>
              <a:gd name="T59" fmla="*/ 661 h 898"/>
              <a:gd name="T60" fmla="*/ 465 w 898"/>
              <a:gd name="T61" fmla="*/ 643 h 898"/>
              <a:gd name="T62" fmla="*/ 506 w 898"/>
              <a:gd name="T63" fmla="*/ 661 h 898"/>
              <a:gd name="T64" fmla="*/ 525 w 898"/>
              <a:gd name="T65" fmla="*/ 703 h 898"/>
              <a:gd name="T66" fmla="*/ 506 w 898"/>
              <a:gd name="T67" fmla="*/ 745 h 898"/>
              <a:gd name="T68" fmla="*/ 465 w 898"/>
              <a:gd name="T69" fmla="*/ 763 h 898"/>
              <a:gd name="T70" fmla="*/ 318 w 898"/>
              <a:gd name="T71" fmla="*/ 419 h 898"/>
              <a:gd name="T72" fmla="*/ 263 w 898"/>
              <a:gd name="T73" fmla="*/ 556 h 898"/>
              <a:gd name="T74" fmla="*/ 242 w 898"/>
              <a:gd name="T75" fmla="*/ 551 h 898"/>
              <a:gd name="T76" fmla="*/ 186 w 898"/>
              <a:gd name="T77" fmla="*/ 417 h 898"/>
              <a:gd name="T78" fmla="*/ 181 w 898"/>
              <a:gd name="T79" fmla="*/ 339 h 898"/>
              <a:gd name="T80" fmla="*/ 240 w 898"/>
              <a:gd name="T81" fmla="*/ 129 h 898"/>
              <a:gd name="T82" fmla="*/ 255 w 898"/>
              <a:gd name="T83" fmla="*/ 114 h 898"/>
              <a:gd name="T84" fmla="*/ 270 w 898"/>
              <a:gd name="T85" fmla="*/ 129 h 898"/>
              <a:gd name="T86" fmla="*/ 329 w 898"/>
              <a:gd name="T87" fmla="*/ 339 h 898"/>
              <a:gd name="T88" fmla="*/ 231 w 898"/>
              <a:gd name="T89" fmla="*/ 758 h 898"/>
              <a:gd name="T90" fmla="*/ 200 w 898"/>
              <a:gd name="T91" fmla="*/ 727 h 898"/>
              <a:gd name="T92" fmla="*/ 200 w 898"/>
              <a:gd name="T93" fmla="*/ 680 h 898"/>
              <a:gd name="T94" fmla="*/ 231 w 898"/>
              <a:gd name="T95" fmla="*/ 648 h 898"/>
              <a:gd name="T96" fmla="*/ 278 w 898"/>
              <a:gd name="T97" fmla="*/ 648 h 898"/>
              <a:gd name="T98" fmla="*/ 311 w 898"/>
              <a:gd name="T99" fmla="*/ 680 h 898"/>
              <a:gd name="T100" fmla="*/ 311 w 898"/>
              <a:gd name="T101" fmla="*/ 727 h 898"/>
              <a:gd name="T102" fmla="*/ 278 w 898"/>
              <a:gd name="T103" fmla="*/ 758 h 898"/>
              <a:gd name="T104" fmla="*/ 10 w 898"/>
              <a:gd name="T105" fmla="*/ 2 h 898"/>
              <a:gd name="T106" fmla="*/ 1 w 898"/>
              <a:gd name="T107" fmla="*/ 886 h 898"/>
              <a:gd name="T108" fmla="*/ 883 w 898"/>
              <a:gd name="T109" fmla="*/ 898 h 898"/>
              <a:gd name="T110" fmla="*/ 898 w 898"/>
              <a:gd name="T111" fmla="*/ 883 h 898"/>
              <a:gd name="T112" fmla="*/ 886 w 898"/>
              <a:gd name="T113" fmla="*/ 0 h 8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898" h="898">
                <a:moveTo>
                  <a:pt x="718" y="464"/>
                </a:moveTo>
                <a:lnTo>
                  <a:pt x="718" y="467"/>
                </a:lnTo>
                <a:lnTo>
                  <a:pt x="717" y="470"/>
                </a:lnTo>
                <a:lnTo>
                  <a:pt x="716" y="472"/>
                </a:lnTo>
                <a:lnTo>
                  <a:pt x="714" y="474"/>
                </a:lnTo>
                <a:lnTo>
                  <a:pt x="712" y="477"/>
                </a:lnTo>
                <a:lnTo>
                  <a:pt x="710" y="478"/>
                </a:lnTo>
                <a:lnTo>
                  <a:pt x="706" y="479"/>
                </a:lnTo>
                <a:lnTo>
                  <a:pt x="703" y="479"/>
                </a:lnTo>
                <a:lnTo>
                  <a:pt x="658" y="479"/>
                </a:lnTo>
                <a:lnTo>
                  <a:pt x="658" y="543"/>
                </a:lnTo>
                <a:lnTo>
                  <a:pt x="658" y="546"/>
                </a:lnTo>
                <a:lnTo>
                  <a:pt x="657" y="549"/>
                </a:lnTo>
                <a:lnTo>
                  <a:pt x="656" y="551"/>
                </a:lnTo>
                <a:lnTo>
                  <a:pt x="654" y="554"/>
                </a:lnTo>
                <a:lnTo>
                  <a:pt x="652" y="556"/>
                </a:lnTo>
                <a:lnTo>
                  <a:pt x="650" y="557"/>
                </a:lnTo>
                <a:lnTo>
                  <a:pt x="647" y="558"/>
                </a:lnTo>
                <a:lnTo>
                  <a:pt x="643" y="558"/>
                </a:lnTo>
                <a:lnTo>
                  <a:pt x="641" y="558"/>
                </a:lnTo>
                <a:lnTo>
                  <a:pt x="638" y="557"/>
                </a:lnTo>
                <a:lnTo>
                  <a:pt x="636" y="556"/>
                </a:lnTo>
                <a:lnTo>
                  <a:pt x="634" y="554"/>
                </a:lnTo>
                <a:lnTo>
                  <a:pt x="632" y="551"/>
                </a:lnTo>
                <a:lnTo>
                  <a:pt x="631" y="549"/>
                </a:lnTo>
                <a:lnTo>
                  <a:pt x="629" y="546"/>
                </a:lnTo>
                <a:lnTo>
                  <a:pt x="628" y="543"/>
                </a:lnTo>
                <a:lnTo>
                  <a:pt x="628" y="479"/>
                </a:lnTo>
                <a:lnTo>
                  <a:pt x="583" y="479"/>
                </a:lnTo>
                <a:lnTo>
                  <a:pt x="581" y="479"/>
                </a:lnTo>
                <a:lnTo>
                  <a:pt x="578" y="478"/>
                </a:lnTo>
                <a:lnTo>
                  <a:pt x="576" y="477"/>
                </a:lnTo>
                <a:lnTo>
                  <a:pt x="574" y="474"/>
                </a:lnTo>
                <a:lnTo>
                  <a:pt x="572" y="472"/>
                </a:lnTo>
                <a:lnTo>
                  <a:pt x="571" y="470"/>
                </a:lnTo>
                <a:lnTo>
                  <a:pt x="570" y="467"/>
                </a:lnTo>
                <a:lnTo>
                  <a:pt x="570" y="464"/>
                </a:lnTo>
                <a:lnTo>
                  <a:pt x="570" y="404"/>
                </a:lnTo>
                <a:lnTo>
                  <a:pt x="570" y="402"/>
                </a:lnTo>
                <a:lnTo>
                  <a:pt x="571" y="398"/>
                </a:lnTo>
                <a:lnTo>
                  <a:pt x="572" y="396"/>
                </a:lnTo>
                <a:lnTo>
                  <a:pt x="574" y="394"/>
                </a:lnTo>
                <a:lnTo>
                  <a:pt x="576" y="392"/>
                </a:lnTo>
                <a:lnTo>
                  <a:pt x="578" y="391"/>
                </a:lnTo>
                <a:lnTo>
                  <a:pt x="581" y="390"/>
                </a:lnTo>
                <a:lnTo>
                  <a:pt x="583" y="389"/>
                </a:lnTo>
                <a:lnTo>
                  <a:pt x="628" y="389"/>
                </a:lnTo>
                <a:lnTo>
                  <a:pt x="628" y="129"/>
                </a:lnTo>
                <a:lnTo>
                  <a:pt x="629" y="126"/>
                </a:lnTo>
                <a:lnTo>
                  <a:pt x="631" y="123"/>
                </a:lnTo>
                <a:lnTo>
                  <a:pt x="632" y="121"/>
                </a:lnTo>
                <a:lnTo>
                  <a:pt x="634" y="118"/>
                </a:lnTo>
                <a:lnTo>
                  <a:pt x="636" y="117"/>
                </a:lnTo>
                <a:lnTo>
                  <a:pt x="638" y="115"/>
                </a:lnTo>
                <a:lnTo>
                  <a:pt x="641" y="114"/>
                </a:lnTo>
                <a:lnTo>
                  <a:pt x="643" y="114"/>
                </a:lnTo>
                <a:lnTo>
                  <a:pt x="647" y="114"/>
                </a:lnTo>
                <a:lnTo>
                  <a:pt x="650" y="115"/>
                </a:lnTo>
                <a:lnTo>
                  <a:pt x="652" y="117"/>
                </a:lnTo>
                <a:lnTo>
                  <a:pt x="654" y="118"/>
                </a:lnTo>
                <a:lnTo>
                  <a:pt x="656" y="121"/>
                </a:lnTo>
                <a:lnTo>
                  <a:pt x="657" y="123"/>
                </a:lnTo>
                <a:lnTo>
                  <a:pt x="658" y="127"/>
                </a:lnTo>
                <a:lnTo>
                  <a:pt x="658" y="129"/>
                </a:lnTo>
                <a:lnTo>
                  <a:pt x="658" y="389"/>
                </a:lnTo>
                <a:lnTo>
                  <a:pt x="703" y="389"/>
                </a:lnTo>
                <a:lnTo>
                  <a:pt x="706" y="390"/>
                </a:lnTo>
                <a:lnTo>
                  <a:pt x="710" y="391"/>
                </a:lnTo>
                <a:lnTo>
                  <a:pt x="712" y="392"/>
                </a:lnTo>
                <a:lnTo>
                  <a:pt x="714" y="394"/>
                </a:lnTo>
                <a:lnTo>
                  <a:pt x="716" y="396"/>
                </a:lnTo>
                <a:lnTo>
                  <a:pt x="717" y="398"/>
                </a:lnTo>
                <a:lnTo>
                  <a:pt x="718" y="402"/>
                </a:lnTo>
                <a:lnTo>
                  <a:pt x="718" y="404"/>
                </a:lnTo>
                <a:lnTo>
                  <a:pt x="718" y="464"/>
                </a:lnTo>
                <a:close/>
                <a:moveTo>
                  <a:pt x="643" y="763"/>
                </a:moveTo>
                <a:lnTo>
                  <a:pt x="638" y="762"/>
                </a:lnTo>
                <a:lnTo>
                  <a:pt x="632" y="762"/>
                </a:lnTo>
                <a:lnTo>
                  <a:pt x="626" y="760"/>
                </a:lnTo>
                <a:lnTo>
                  <a:pt x="621" y="758"/>
                </a:lnTo>
                <a:lnTo>
                  <a:pt x="616" y="756"/>
                </a:lnTo>
                <a:lnTo>
                  <a:pt x="610" y="753"/>
                </a:lnTo>
                <a:lnTo>
                  <a:pt x="606" y="749"/>
                </a:lnTo>
                <a:lnTo>
                  <a:pt x="602" y="745"/>
                </a:lnTo>
                <a:lnTo>
                  <a:pt x="597" y="741"/>
                </a:lnTo>
                <a:lnTo>
                  <a:pt x="594" y="737"/>
                </a:lnTo>
                <a:lnTo>
                  <a:pt x="591" y="731"/>
                </a:lnTo>
                <a:lnTo>
                  <a:pt x="589" y="727"/>
                </a:lnTo>
                <a:lnTo>
                  <a:pt x="587" y="720"/>
                </a:lnTo>
                <a:lnTo>
                  <a:pt x="586" y="715"/>
                </a:lnTo>
                <a:lnTo>
                  <a:pt x="584" y="710"/>
                </a:lnTo>
                <a:lnTo>
                  <a:pt x="583" y="703"/>
                </a:lnTo>
                <a:lnTo>
                  <a:pt x="584" y="697"/>
                </a:lnTo>
                <a:lnTo>
                  <a:pt x="586" y="692"/>
                </a:lnTo>
                <a:lnTo>
                  <a:pt x="587" y="685"/>
                </a:lnTo>
                <a:lnTo>
                  <a:pt x="589" y="680"/>
                </a:lnTo>
                <a:lnTo>
                  <a:pt x="591" y="674"/>
                </a:lnTo>
                <a:lnTo>
                  <a:pt x="594" y="670"/>
                </a:lnTo>
                <a:lnTo>
                  <a:pt x="597" y="665"/>
                </a:lnTo>
                <a:lnTo>
                  <a:pt x="602" y="661"/>
                </a:lnTo>
                <a:lnTo>
                  <a:pt x="606" y="657"/>
                </a:lnTo>
                <a:lnTo>
                  <a:pt x="610" y="653"/>
                </a:lnTo>
                <a:lnTo>
                  <a:pt x="616" y="651"/>
                </a:lnTo>
                <a:lnTo>
                  <a:pt x="621" y="648"/>
                </a:lnTo>
                <a:lnTo>
                  <a:pt x="626" y="646"/>
                </a:lnTo>
                <a:lnTo>
                  <a:pt x="632" y="645"/>
                </a:lnTo>
                <a:lnTo>
                  <a:pt x="638" y="643"/>
                </a:lnTo>
                <a:lnTo>
                  <a:pt x="643" y="643"/>
                </a:lnTo>
                <a:lnTo>
                  <a:pt x="650" y="643"/>
                </a:lnTo>
                <a:lnTo>
                  <a:pt x="656" y="645"/>
                </a:lnTo>
                <a:lnTo>
                  <a:pt x="662" y="646"/>
                </a:lnTo>
                <a:lnTo>
                  <a:pt x="667" y="648"/>
                </a:lnTo>
                <a:lnTo>
                  <a:pt x="672" y="651"/>
                </a:lnTo>
                <a:lnTo>
                  <a:pt x="678" y="653"/>
                </a:lnTo>
                <a:lnTo>
                  <a:pt x="682" y="657"/>
                </a:lnTo>
                <a:lnTo>
                  <a:pt x="686" y="661"/>
                </a:lnTo>
                <a:lnTo>
                  <a:pt x="690" y="665"/>
                </a:lnTo>
                <a:lnTo>
                  <a:pt x="694" y="670"/>
                </a:lnTo>
                <a:lnTo>
                  <a:pt x="697" y="674"/>
                </a:lnTo>
                <a:lnTo>
                  <a:pt x="699" y="680"/>
                </a:lnTo>
                <a:lnTo>
                  <a:pt x="701" y="685"/>
                </a:lnTo>
                <a:lnTo>
                  <a:pt x="702" y="692"/>
                </a:lnTo>
                <a:lnTo>
                  <a:pt x="703" y="697"/>
                </a:lnTo>
                <a:lnTo>
                  <a:pt x="703" y="703"/>
                </a:lnTo>
                <a:lnTo>
                  <a:pt x="703" y="710"/>
                </a:lnTo>
                <a:lnTo>
                  <a:pt x="702" y="715"/>
                </a:lnTo>
                <a:lnTo>
                  <a:pt x="701" y="720"/>
                </a:lnTo>
                <a:lnTo>
                  <a:pt x="699" y="727"/>
                </a:lnTo>
                <a:lnTo>
                  <a:pt x="697" y="731"/>
                </a:lnTo>
                <a:lnTo>
                  <a:pt x="694" y="737"/>
                </a:lnTo>
                <a:lnTo>
                  <a:pt x="690" y="741"/>
                </a:lnTo>
                <a:lnTo>
                  <a:pt x="686" y="745"/>
                </a:lnTo>
                <a:lnTo>
                  <a:pt x="682" y="749"/>
                </a:lnTo>
                <a:lnTo>
                  <a:pt x="678" y="753"/>
                </a:lnTo>
                <a:lnTo>
                  <a:pt x="672" y="756"/>
                </a:lnTo>
                <a:lnTo>
                  <a:pt x="667" y="758"/>
                </a:lnTo>
                <a:lnTo>
                  <a:pt x="662" y="760"/>
                </a:lnTo>
                <a:lnTo>
                  <a:pt x="656" y="762"/>
                </a:lnTo>
                <a:lnTo>
                  <a:pt x="650" y="762"/>
                </a:lnTo>
                <a:lnTo>
                  <a:pt x="643" y="763"/>
                </a:lnTo>
                <a:close/>
                <a:moveTo>
                  <a:pt x="540" y="284"/>
                </a:moveTo>
                <a:lnTo>
                  <a:pt x="538" y="287"/>
                </a:lnTo>
                <a:lnTo>
                  <a:pt x="537" y="290"/>
                </a:lnTo>
                <a:lnTo>
                  <a:pt x="536" y="294"/>
                </a:lnTo>
                <a:lnTo>
                  <a:pt x="534" y="296"/>
                </a:lnTo>
                <a:lnTo>
                  <a:pt x="532" y="297"/>
                </a:lnTo>
                <a:lnTo>
                  <a:pt x="530" y="298"/>
                </a:lnTo>
                <a:lnTo>
                  <a:pt x="527" y="299"/>
                </a:lnTo>
                <a:lnTo>
                  <a:pt x="525" y="299"/>
                </a:lnTo>
                <a:lnTo>
                  <a:pt x="480" y="299"/>
                </a:lnTo>
                <a:lnTo>
                  <a:pt x="480" y="543"/>
                </a:lnTo>
                <a:lnTo>
                  <a:pt x="479" y="546"/>
                </a:lnTo>
                <a:lnTo>
                  <a:pt x="479" y="549"/>
                </a:lnTo>
                <a:lnTo>
                  <a:pt x="476" y="551"/>
                </a:lnTo>
                <a:lnTo>
                  <a:pt x="475" y="554"/>
                </a:lnTo>
                <a:lnTo>
                  <a:pt x="472" y="556"/>
                </a:lnTo>
                <a:lnTo>
                  <a:pt x="470" y="557"/>
                </a:lnTo>
                <a:lnTo>
                  <a:pt x="467" y="558"/>
                </a:lnTo>
                <a:lnTo>
                  <a:pt x="465" y="558"/>
                </a:lnTo>
                <a:lnTo>
                  <a:pt x="461" y="558"/>
                </a:lnTo>
                <a:lnTo>
                  <a:pt x="458" y="557"/>
                </a:lnTo>
                <a:lnTo>
                  <a:pt x="456" y="556"/>
                </a:lnTo>
                <a:lnTo>
                  <a:pt x="454" y="554"/>
                </a:lnTo>
                <a:lnTo>
                  <a:pt x="452" y="551"/>
                </a:lnTo>
                <a:lnTo>
                  <a:pt x="451" y="549"/>
                </a:lnTo>
                <a:lnTo>
                  <a:pt x="450" y="546"/>
                </a:lnTo>
                <a:lnTo>
                  <a:pt x="450" y="543"/>
                </a:lnTo>
                <a:lnTo>
                  <a:pt x="450" y="299"/>
                </a:lnTo>
                <a:lnTo>
                  <a:pt x="405" y="299"/>
                </a:lnTo>
                <a:lnTo>
                  <a:pt x="402" y="299"/>
                </a:lnTo>
                <a:lnTo>
                  <a:pt x="398" y="298"/>
                </a:lnTo>
                <a:lnTo>
                  <a:pt x="396" y="297"/>
                </a:lnTo>
                <a:lnTo>
                  <a:pt x="394" y="296"/>
                </a:lnTo>
                <a:lnTo>
                  <a:pt x="392" y="294"/>
                </a:lnTo>
                <a:lnTo>
                  <a:pt x="391" y="290"/>
                </a:lnTo>
                <a:lnTo>
                  <a:pt x="390" y="287"/>
                </a:lnTo>
                <a:lnTo>
                  <a:pt x="390" y="284"/>
                </a:lnTo>
                <a:lnTo>
                  <a:pt x="390" y="225"/>
                </a:lnTo>
                <a:lnTo>
                  <a:pt x="390" y="222"/>
                </a:lnTo>
                <a:lnTo>
                  <a:pt x="391" y="219"/>
                </a:lnTo>
                <a:lnTo>
                  <a:pt x="392" y="217"/>
                </a:lnTo>
                <a:lnTo>
                  <a:pt x="394" y="214"/>
                </a:lnTo>
                <a:lnTo>
                  <a:pt x="396" y="212"/>
                </a:lnTo>
                <a:lnTo>
                  <a:pt x="398" y="211"/>
                </a:lnTo>
                <a:lnTo>
                  <a:pt x="402" y="210"/>
                </a:lnTo>
                <a:lnTo>
                  <a:pt x="405" y="210"/>
                </a:lnTo>
                <a:lnTo>
                  <a:pt x="450" y="210"/>
                </a:lnTo>
                <a:lnTo>
                  <a:pt x="450" y="129"/>
                </a:lnTo>
                <a:lnTo>
                  <a:pt x="450" y="126"/>
                </a:lnTo>
                <a:lnTo>
                  <a:pt x="451" y="123"/>
                </a:lnTo>
                <a:lnTo>
                  <a:pt x="452" y="121"/>
                </a:lnTo>
                <a:lnTo>
                  <a:pt x="454" y="118"/>
                </a:lnTo>
                <a:lnTo>
                  <a:pt x="456" y="117"/>
                </a:lnTo>
                <a:lnTo>
                  <a:pt x="458" y="115"/>
                </a:lnTo>
                <a:lnTo>
                  <a:pt x="461" y="114"/>
                </a:lnTo>
                <a:lnTo>
                  <a:pt x="465" y="114"/>
                </a:lnTo>
                <a:lnTo>
                  <a:pt x="467" y="114"/>
                </a:lnTo>
                <a:lnTo>
                  <a:pt x="470" y="115"/>
                </a:lnTo>
                <a:lnTo>
                  <a:pt x="472" y="117"/>
                </a:lnTo>
                <a:lnTo>
                  <a:pt x="475" y="118"/>
                </a:lnTo>
                <a:lnTo>
                  <a:pt x="476" y="121"/>
                </a:lnTo>
                <a:lnTo>
                  <a:pt x="479" y="123"/>
                </a:lnTo>
                <a:lnTo>
                  <a:pt x="479" y="127"/>
                </a:lnTo>
                <a:lnTo>
                  <a:pt x="480" y="129"/>
                </a:lnTo>
                <a:lnTo>
                  <a:pt x="480" y="210"/>
                </a:lnTo>
                <a:lnTo>
                  <a:pt x="525" y="210"/>
                </a:lnTo>
                <a:lnTo>
                  <a:pt x="527" y="210"/>
                </a:lnTo>
                <a:lnTo>
                  <a:pt x="530" y="211"/>
                </a:lnTo>
                <a:lnTo>
                  <a:pt x="532" y="212"/>
                </a:lnTo>
                <a:lnTo>
                  <a:pt x="534" y="214"/>
                </a:lnTo>
                <a:lnTo>
                  <a:pt x="536" y="217"/>
                </a:lnTo>
                <a:lnTo>
                  <a:pt x="537" y="219"/>
                </a:lnTo>
                <a:lnTo>
                  <a:pt x="538" y="222"/>
                </a:lnTo>
                <a:lnTo>
                  <a:pt x="540" y="225"/>
                </a:lnTo>
                <a:lnTo>
                  <a:pt x="540" y="284"/>
                </a:lnTo>
                <a:close/>
                <a:moveTo>
                  <a:pt x="465" y="763"/>
                </a:moveTo>
                <a:lnTo>
                  <a:pt x="458" y="762"/>
                </a:lnTo>
                <a:lnTo>
                  <a:pt x="452" y="762"/>
                </a:lnTo>
                <a:lnTo>
                  <a:pt x="446" y="760"/>
                </a:lnTo>
                <a:lnTo>
                  <a:pt x="441" y="758"/>
                </a:lnTo>
                <a:lnTo>
                  <a:pt x="436" y="756"/>
                </a:lnTo>
                <a:lnTo>
                  <a:pt x="430" y="753"/>
                </a:lnTo>
                <a:lnTo>
                  <a:pt x="426" y="749"/>
                </a:lnTo>
                <a:lnTo>
                  <a:pt x="422" y="745"/>
                </a:lnTo>
                <a:lnTo>
                  <a:pt x="419" y="741"/>
                </a:lnTo>
                <a:lnTo>
                  <a:pt x="414" y="737"/>
                </a:lnTo>
                <a:lnTo>
                  <a:pt x="412" y="731"/>
                </a:lnTo>
                <a:lnTo>
                  <a:pt x="409" y="727"/>
                </a:lnTo>
                <a:lnTo>
                  <a:pt x="407" y="720"/>
                </a:lnTo>
                <a:lnTo>
                  <a:pt x="406" y="715"/>
                </a:lnTo>
                <a:lnTo>
                  <a:pt x="405" y="710"/>
                </a:lnTo>
                <a:lnTo>
                  <a:pt x="405" y="703"/>
                </a:lnTo>
                <a:lnTo>
                  <a:pt x="405" y="697"/>
                </a:lnTo>
                <a:lnTo>
                  <a:pt x="406" y="692"/>
                </a:lnTo>
                <a:lnTo>
                  <a:pt x="407" y="685"/>
                </a:lnTo>
                <a:lnTo>
                  <a:pt x="409" y="680"/>
                </a:lnTo>
                <a:lnTo>
                  <a:pt x="412" y="674"/>
                </a:lnTo>
                <a:lnTo>
                  <a:pt x="414" y="670"/>
                </a:lnTo>
                <a:lnTo>
                  <a:pt x="419" y="665"/>
                </a:lnTo>
                <a:lnTo>
                  <a:pt x="422" y="661"/>
                </a:lnTo>
                <a:lnTo>
                  <a:pt x="426" y="657"/>
                </a:lnTo>
                <a:lnTo>
                  <a:pt x="430" y="653"/>
                </a:lnTo>
                <a:lnTo>
                  <a:pt x="436" y="651"/>
                </a:lnTo>
                <a:lnTo>
                  <a:pt x="441" y="648"/>
                </a:lnTo>
                <a:lnTo>
                  <a:pt x="446" y="646"/>
                </a:lnTo>
                <a:lnTo>
                  <a:pt x="452" y="645"/>
                </a:lnTo>
                <a:lnTo>
                  <a:pt x="458" y="643"/>
                </a:lnTo>
                <a:lnTo>
                  <a:pt x="465" y="643"/>
                </a:lnTo>
                <a:lnTo>
                  <a:pt x="470" y="643"/>
                </a:lnTo>
                <a:lnTo>
                  <a:pt x="476" y="645"/>
                </a:lnTo>
                <a:lnTo>
                  <a:pt x="482" y="646"/>
                </a:lnTo>
                <a:lnTo>
                  <a:pt x="487" y="648"/>
                </a:lnTo>
                <a:lnTo>
                  <a:pt x="492" y="651"/>
                </a:lnTo>
                <a:lnTo>
                  <a:pt x="498" y="653"/>
                </a:lnTo>
                <a:lnTo>
                  <a:pt x="502" y="657"/>
                </a:lnTo>
                <a:lnTo>
                  <a:pt x="506" y="661"/>
                </a:lnTo>
                <a:lnTo>
                  <a:pt x="511" y="665"/>
                </a:lnTo>
                <a:lnTo>
                  <a:pt x="514" y="670"/>
                </a:lnTo>
                <a:lnTo>
                  <a:pt x="517" y="674"/>
                </a:lnTo>
                <a:lnTo>
                  <a:pt x="519" y="680"/>
                </a:lnTo>
                <a:lnTo>
                  <a:pt x="521" y="685"/>
                </a:lnTo>
                <a:lnTo>
                  <a:pt x="522" y="692"/>
                </a:lnTo>
                <a:lnTo>
                  <a:pt x="524" y="697"/>
                </a:lnTo>
                <a:lnTo>
                  <a:pt x="525" y="703"/>
                </a:lnTo>
                <a:lnTo>
                  <a:pt x="524" y="710"/>
                </a:lnTo>
                <a:lnTo>
                  <a:pt x="522" y="715"/>
                </a:lnTo>
                <a:lnTo>
                  <a:pt x="521" y="720"/>
                </a:lnTo>
                <a:lnTo>
                  <a:pt x="519" y="727"/>
                </a:lnTo>
                <a:lnTo>
                  <a:pt x="517" y="731"/>
                </a:lnTo>
                <a:lnTo>
                  <a:pt x="514" y="737"/>
                </a:lnTo>
                <a:lnTo>
                  <a:pt x="511" y="741"/>
                </a:lnTo>
                <a:lnTo>
                  <a:pt x="506" y="745"/>
                </a:lnTo>
                <a:lnTo>
                  <a:pt x="502" y="749"/>
                </a:lnTo>
                <a:lnTo>
                  <a:pt x="498" y="753"/>
                </a:lnTo>
                <a:lnTo>
                  <a:pt x="492" y="756"/>
                </a:lnTo>
                <a:lnTo>
                  <a:pt x="487" y="758"/>
                </a:lnTo>
                <a:lnTo>
                  <a:pt x="482" y="760"/>
                </a:lnTo>
                <a:lnTo>
                  <a:pt x="476" y="762"/>
                </a:lnTo>
                <a:lnTo>
                  <a:pt x="470" y="762"/>
                </a:lnTo>
                <a:lnTo>
                  <a:pt x="465" y="763"/>
                </a:lnTo>
                <a:close/>
                <a:moveTo>
                  <a:pt x="330" y="404"/>
                </a:moveTo>
                <a:lnTo>
                  <a:pt x="330" y="407"/>
                </a:lnTo>
                <a:lnTo>
                  <a:pt x="329" y="410"/>
                </a:lnTo>
                <a:lnTo>
                  <a:pt x="328" y="412"/>
                </a:lnTo>
                <a:lnTo>
                  <a:pt x="326" y="414"/>
                </a:lnTo>
                <a:lnTo>
                  <a:pt x="323" y="417"/>
                </a:lnTo>
                <a:lnTo>
                  <a:pt x="320" y="418"/>
                </a:lnTo>
                <a:lnTo>
                  <a:pt x="318" y="419"/>
                </a:lnTo>
                <a:lnTo>
                  <a:pt x="315" y="419"/>
                </a:lnTo>
                <a:lnTo>
                  <a:pt x="270" y="419"/>
                </a:lnTo>
                <a:lnTo>
                  <a:pt x="270" y="543"/>
                </a:lnTo>
                <a:lnTo>
                  <a:pt x="270" y="546"/>
                </a:lnTo>
                <a:lnTo>
                  <a:pt x="269" y="549"/>
                </a:lnTo>
                <a:lnTo>
                  <a:pt x="268" y="551"/>
                </a:lnTo>
                <a:lnTo>
                  <a:pt x="266" y="554"/>
                </a:lnTo>
                <a:lnTo>
                  <a:pt x="263" y="556"/>
                </a:lnTo>
                <a:lnTo>
                  <a:pt x="260" y="557"/>
                </a:lnTo>
                <a:lnTo>
                  <a:pt x="258" y="558"/>
                </a:lnTo>
                <a:lnTo>
                  <a:pt x="255" y="558"/>
                </a:lnTo>
                <a:lnTo>
                  <a:pt x="252" y="558"/>
                </a:lnTo>
                <a:lnTo>
                  <a:pt x="250" y="557"/>
                </a:lnTo>
                <a:lnTo>
                  <a:pt x="246" y="556"/>
                </a:lnTo>
                <a:lnTo>
                  <a:pt x="244" y="554"/>
                </a:lnTo>
                <a:lnTo>
                  <a:pt x="242" y="551"/>
                </a:lnTo>
                <a:lnTo>
                  <a:pt x="241" y="549"/>
                </a:lnTo>
                <a:lnTo>
                  <a:pt x="240" y="546"/>
                </a:lnTo>
                <a:lnTo>
                  <a:pt x="240" y="543"/>
                </a:lnTo>
                <a:lnTo>
                  <a:pt x="240" y="419"/>
                </a:lnTo>
                <a:lnTo>
                  <a:pt x="195" y="419"/>
                </a:lnTo>
                <a:lnTo>
                  <a:pt x="192" y="419"/>
                </a:lnTo>
                <a:lnTo>
                  <a:pt x="190" y="418"/>
                </a:lnTo>
                <a:lnTo>
                  <a:pt x="186" y="417"/>
                </a:lnTo>
                <a:lnTo>
                  <a:pt x="184" y="414"/>
                </a:lnTo>
                <a:lnTo>
                  <a:pt x="183" y="412"/>
                </a:lnTo>
                <a:lnTo>
                  <a:pt x="181" y="410"/>
                </a:lnTo>
                <a:lnTo>
                  <a:pt x="180" y="407"/>
                </a:lnTo>
                <a:lnTo>
                  <a:pt x="180" y="404"/>
                </a:lnTo>
                <a:lnTo>
                  <a:pt x="180" y="344"/>
                </a:lnTo>
                <a:lnTo>
                  <a:pt x="180" y="342"/>
                </a:lnTo>
                <a:lnTo>
                  <a:pt x="181" y="339"/>
                </a:lnTo>
                <a:lnTo>
                  <a:pt x="183" y="336"/>
                </a:lnTo>
                <a:lnTo>
                  <a:pt x="184" y="334"/>
                </a:lnTo>
                <a:lnTo>
                  <a:pt x="186" y="332"/>
                </a:lnTo>
                <a:lnTo>
                  <a:pt x="190" y="331"/>
                </a:lnTo>
                <a:lnTo>
                  <a:pt x="192" y="330"/>
                </a:lnTo>
                <a:lnTo>
                  <a:pt x="195" y="329"/>
                </a:lnTo>
                <a:lnTo>
                  <a:pt x="240" y="329"/>
                </a:lnTo>
                <a:lnTo>
                  <a:pt x="240" y="129"/>
                </a:lnTo>
                <a:lnTo>
                  <a:pt x="240" y="126"/>
                </a:lnTo>
                <a:lnTo>
                  <a:pt x="241" y="123"/>
                </a:lnTo>
                <a:lnTo>
                  <a:pt x="242" y="121"/>
                </a:lnTo>
                <a:lnTo>
                  <a:pt x="244" y="118"/>
                </a:lnTo>
                <a:lnTo>
                  <a:pt x="246" y="117"/>
                </a:lnTo>
                <a:lnTo>
                  <a:pt x="250" y="115"/>
                </a:lnTo>
                <a:lnTo>
                  <a:pt x="252" y="114"/>
                </a:lnTo>
                <a:lnTo>
                  <a:pt x="255" y="114"/>
                </a:lnTo>
                <a:lnTo>
                  <a:pt x="258" y="114"/>
                </a:lnTo>
                <a:lnTo>
                  <a:pt x="260" y="115"/>
                </a:lnTo>
                <a:lnTo>
                  <a:pt x="263" y="117"/>
                </a:lnTo>
                <a:lnTo>
                  <a:pt x="266" y="118"/>
                </a:lnTo>
                <a:lnTo>
                  <a:pt x="268" y="121"/>
                </a:lnTo>
                <a:lnTo>
                  <a:pt x="269" y="123"/>
                </a:lnTo>
                <a:lnTo>
                  <a:pt x="270" y="127"/>
                </a:lnTo>
                <a:lnTo>
                  <a:pt x="270" y="129"/>
                </a:lnTo>
                <a:lnTo>
                  <a:pt x="270" y="329"/>
                </a:lnTo>
                <a:lnTo>
                  <a:pt x="315" y="329"/>
                </a:lnTo>
                <a:lnTo>
                  <a:pt x="318" y="330"/>
                </a:lnTo>
                <a:lnTo>
                  <a:pt x="320" y="331"/>
                </a:lnTo>
                <a:lnTo>
                  <a:pt x="323" y="332"/>
                </a:lnTo>
                <a:lnTo>
                  <a:pt x="326" y="334"/>
                </a:lnTo>
                <a:lnTo>
                  <a:pt x="328" y="336"/>
                </a:lnTo>
                <a:lnTo>
                  <a:pt x="329" y="339"/>
                </a:lnTo>
                <a:lnTo>
                  <a:pt x="330" y="342"/>
                </a:lnTo>
                <a:lnTo>
                  <a:pt x="330" y="344"/>
                </a:lnTo>
                <a:lnTo>
                  <a:pt x="330" y="404"/>
                </a:lnTo>
                <a:close/>
                <a:moveTo>
                  <a:pt x="255" y="763"/>
                </a:moveTo>
                <a:lnTo>
                  <a:pt x="249" y="762"/>
                </a:lnTo>
                <a:lnTo>
                  <a:pt x="243" y="762"/>
                </a:lnTo>
                <a:lnTo>
                  <a:pt x="237" y="760"/>
                </a:lnTo>
                <a:lnTo>
                  <a:pt x="231" y="758"/>
                </a:lnTo>
                <a:lnTo>
                  <a:pt x="226" y="756"/>
                </a:lnTo>
                <a:lnTo>
                  <a:pt x="222" y="753"/>
                </a:lnTo>
                <a:lnTo>
                  <a:pt x="216" y="749"/>
                </a:lnTo>
                <a:lnTo>
                  <a:pt x="212" y="745"/>
                </a:lnTo>
                <a:lnTo>
                  <a:pt x="209" y="741"/>
                </a:lnTo>
                <a:lnTo>
                  <a:pt x="206" y="737"/>
                </a:lnTo>
                <a:lnTo>
                  <a:pt x="203" y="731"/>
                </a:lnTo>
                <a:lnTo>
                  <a:pt x="200" y="727"/>
                </a:lnTo>
                <a:lnTo>
                  <a:pt x="198" y="720"/>
                </a:lnTo>
                <a:lnTo>
                  <a:pt x="196" y="715"/>
                </a:lnTo>
                <a:lnTo>
                  <a:pt x="195" y="710"/>
                </a:lnTo>
                <a:lnTo>
                  <a:pt x="195" y="703"/>
                </a:lnTo>
                <a:lnTo>
                  <a:pt x="195" y="697"/>
                </a:lnTo>
                <a:lnTo>
                  <a:pt x="196" y="692"/>
                </a:lnTo>
                <a:lnTo>
                  <a:pt x="198" y="685"/>
                </a:lnTo>
                <a:lnTo>
                  <a:pt x="200" y="680"/>
                </a:lnTo>
                <a:lnTo>
                  <a:pt x="203" y="674"/>
                </a:lnTo>
                <a:lnTo>
                  <a:pt x="206" y="670"/>
                </a:lnTo>
                <a:lnTo>
                  <a:pt x="209" y="665"/>
                </a:lnTo>
                <a:lnTo>
                  <a:pt x="212" y="661"/>
                </a:lnTo>
                <a:lnTo>
                  <a:pt x="216" y="657"/>
                </a:lnTo>
                <a:lnTo>
                  <a:pt x="222" y="653"/>
                </a:lnTo>
                <a:lnTo>
                  <a:pt x="226" y="651"/>
                </a:lnTo>
                <a:lnTo>
                  <a:pt x="231" y="648"/>
                </a:lnTo>
                <a:lnTo>
                  <a:pt x="237" y="646"/>
                </a:lnTo>
                <a:lnTo>
                  <a:pt x="243" y="645"/>
                </a:lnTo>
                <a:lnTo>
                  <a:pt x="249" y="643"/>
                </a:lnTo>
                <a:lnTo>
                  <a:pt x="255" y="643"/>
                </a:lnTo>
                <a:lnTo>
                  <a:pt x="261" y="643"/>
                </a:lnTo>
                <a:lnTo>
                  <a:pt x="267" y="645"/>
                </a:lnTo>
                <a:lnTo>
                  <a:pt x="273" y="646"/>
                </a:lnTo>
                <a:lnTo>
                  <a:pt x="278" y="648"/>
                </a:lnTo>
                <a:lnTo>
                  <a:pt x="284" y="651"/>
                </a:lnTo>
                <a:lnTo>
                  <a:pt x="288" y="653"/>
                </a:lnTo>
                <a:lnTo>
                  <a:pt x="293" y="657"/>
                </a:lnTo>
                <a:lnTo>
                  <a:pt x="298" y="661"/>
                </a:lnTo>
                <a:lnTo>
                  <a:pt x="301" y="665"/>
                </a:lnTo>
                <a:lnTo>
                  <a:pt x="304" y="670"/>
                </a:lnTo>
                <a:lnTo>
                  <a:pt x="307" y="674"/>
                </a:lnTo>
                <a:lnTo>
                  <a:pt x="311" y="680"/>
                </a:lnTo>
                <a:lnTo>
                  <a:pt x="312" y="685"/>
                </a:lnTo>
                <a:lnTo>
                  <a:pt x="314" y="692"/>
                </a:lnTo>
                <a:lnTo>
                  <a:pt x="315" y="697"/>
                </a:lnTo>
                <a:lnTo>
                  <a:pt x="315" y="703"/>
                </a:lnTo>
                <a:lnTo>
                  <a:pt x="315" y="710"/>
                </a:lnTo>
                <a:lnTo>
                  <a:pt x="314" y="715"/>
                </a:lnTo>
                <a:lnTo>
                  <a:pt x="312" y="720"/>
                </a:lnTo>
                <a:lnTo>
                  <a:pt x="311" y="727"/>
                </a:lnTo>
                <a:lnTo>
                  <a:pt x="307" y="731"/>
                </a:lnTo>
                <a:lnTo>
                  <a:pt x="304" y="737"/>
                </a:lnTo>
                <a:lnTo>
                  <a:pt x="301" y="741"/>
                </a:lnTo>
                <a:lnTo>
                  <a:pt x="298" y="745"/>
                </a:lnTo>
                <a:lnTo>
                  <a:pt x="293" y="749"/>
                </a:lnTo>
                <a:lnTo>
                  <a:pt x="288" y="753"/>
                </a:lnTo>
                <a:lnTo>
                  <a:pt x="284" y="756"/>
                </a:lnTo>
                <a:lnTo>
                  <a:pt x="278" y="758"/>
                </a:lnTo>
                <a:lnTo>
                  <a:pt x="273" y="760"/>
                </a:lnTo>
                <a:lnTo>
                  <a:pt x="267" y="762"/>
                </a:lnTo>
                <a:lnTo>
                  <a:pt x="261" y="762"/>
                </a:lnTo>
                <a:lnTo>
                  <a:pt x="255" y="763"/>
                </a:lnTo>
                <a:close/>
                <a:moveTo>
                  <a:pt x="883" y="0"/>
                </a:moveTo>
                <a:lnTo>
                  <a:pt x="15" y="0"/>
                </a:lnTo>
                <a:lnTo>
                  <a:pt x="13" y="0"/>
                </a:lnTo>
                <a:lnTo>
                  <a:pt x="10" y="2"/>
                </a:lnTo>
                <a:lnTo>
                  <a:pt x="8" y="3"/>
                </a:lnTo>
                <a:lnTo>
                  <a:pt x="6" y="5"/>
                </a:lnTo>
                <a:lnTo>
                  <a:pt x="3" y="7"/>
                </a:lnTo>
                <a:lnTo>
                  <a:pt x="2" y="10"/>
                </a:lnTo>
                <a:lnTo>
                  <a:pt x="1" y="12"/>
                </a:lnTo>
                <a:lnTo>
                  <a:pt x="0" y="15"/>
                </a:lnTo>
                <a:lnTo>
                  <a:pt x="0" y="883"/>
                </a:lnTo>
                <a:lnTo>
                  <a:pt x="1" y="886"/>
                </a:lnTo>
                <a:lnTo>
                  <a:pt x="2" y="888"/>
                </a:lnTo>
                <a:lnTo>
                  <a:pt x="3" y="892"/>
                </a:lnTo>
                <a:lnTo>
                  <a:pt x="6" y="894"/>
                </a:lnTo>
                <a:lnTo>
                  <a:pt x="8" y="895"/>
                </a:lnTo>
                <a:lnTo>
                  <a:pt x="10" y="897"/>
                </a:lnTo>
                <a:lnTo>
                  <a:pt x="13" y="897"/>
                </a:lnTo>
                <a:lnTo>
                  <a:pt x="15" y="898"/>
                </a:lnTo>
                <a:lnTo>
                  <a:pt x="883" y="898"/>
                </a:lnTo>
                <a:lnTo>
                  <a:pt x="886" y="897"/>
                </a:lnTo>
                <a:lnTo>
                  <a:pt x="888" y="897"/>
                </a:lnTo>
                <a:lnTo>
                  <a:pt x="892" y="895"/>
                </a:lnTo>
                <a:lnTo>
                  <a:pt x="894" y="894"/>
                </a:lnTo>
                <a:lnTo>
                  <a:pt x="896" y="892"/>
                </a:lnTo>
                <a:lnTo>
                  <a:pt x="897" y="888"/>
                </a:lnTo>
                <a:lnTo>
                  <a:pt x="898" y="886"/>
                </a:lnTo>
                <a:lnTo>
                  <a:pt x="898" y="883"/>
                </a:lnTo>
                <a:lnTo>
                  <a:pt x="898" y="15"/>
                </a:lnTo>
                <a:lnTo>
                  <a:pt x="898" y="12"/>
                </a:lnTo>
                <a:lnTo>
                  <a:pt x="897" y="10"/>
                </a:lnTo>
                <a:lnTo>
                  <a:pt x="896" y="7"/>
                </a:lnTo>
                <a:lnTo>
                  <a:pt x="894" y="5"/>
                </a:lnTo>
                <a:lnTo>
                  <a:pt x="892" y="3"/>
                </a:lnTo>
                <a:lnTo>
                  <a:pt x="888" y="2"/>
                </a:lnTo>
                <a:lnTo>
                  <a:pt x="886" y="0"/>
                </a:lnTo>
                <a:lnTo>
                  <a:pt x="883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z="20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Log In Screen</a:t>
            </a:r>
            <a:endParaRPr lang="en-US" sz="20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0" name="Freeform 4346" descr="Icon of box and whisker chart. ">
            <a:extLst>
              <a:ext uri="{FF2B5EF4-FFF2-40B4-BE49-F238E27FC236}">
                <a16:creationId xmlns:a16="http://schemas.microsoft.com/office/drawing/2014/main" id="{D131817A-5B27-4718-8BAC-45C9CEDA45D9}"/>
              </a:ext>
            </a:extLst>
          </p:cNvPr>
          <p:cNvSpPr>
            <a:spLocks noEditPoints="1"/>
          </p:cNvSpPr>
          <p:nvPr/>
        </p:nvSpPr>
        <p:spPr bwMode="auto">
          <a:xfrm>
            <a:off x="6925492" y="6370321"/>
            <a:ext cx="2039983" cy="400594"/>
          </a:xfrm>
          <a:custGeom>
            <a:avLst/>
            <a:gdLst>
              <a:gd name="T0" fmla="*/ 706 w 898"/>
              <a:gd name="T1" fmla="*/ 479 h 898"/>
              <a:gd name="T2" fmla="*/ 652 w 898"/>
              <a:gd name="T3" fmla="*/ 556 h 898"/>
              <a:gd name="T4" fmla="*/ 632 w 898"/>
              <a:gd name="T5" fmla="*/ 551 h 898"/>
              <a:gd name="T6" fmla="*/ 576 w 898"/>
              <a:gd name="T7" fmla="*/ 477 h 898"/>
              <a:gd name="T8" fmla="*/ 571 w 898"/>
              <a:gd name="T9" fmla="*/ 398 h 898"/>
              <a:gd name="T10" fmla="*/ 628 w 898"/>
              <a:gd name="T11" fmla="*/ 129 h 898"/>
              <a:gd name="T12" fmla="*/ 643 w 898"/>
              <a:gd name="T13" fmla="*/ 114 h 898"/>
              <a:gd name="T14" fmla="*/ 658 w 898"/>
              <a:gd name="T15" fmla="*/ 129 h 898"/>
              <a:gd name="T16" fmla="*/ 717 w 898"/>
              <a:gd name="T17" fmla="*/ 398 h 898"/>
              <a:gd name="T18" fmla="*/ 621 w 898"/>
              <a:gd name="T19" fmla="*/ 758 h 898"/>
              <a:gd name="T20" fmla="*/ 589 w 898"/>
              <a:gd name="T21" fmla="*/ 727 h 898"/>
              <a:gd name="T22" fmla="*/ 589 w 898"/>
              <a:gd name="T23" fmla="*/ 680 h 898"/>
              <a:gd name="T24" fmla="*/ 621 w 898"/>
              <a:gd name="T25" fmla="*/ 648 h 898"/>
              <a:gd name="T26" fmla="*/ 667 w 898"/>
              <a:gd name="T27" fmla="*/ 648 h 898"/>
              <a:gd name="T28" fmla="*/ 699 w 898"/>
              <a:gd name="T29" fmla="*/ 680 h 898"/>
              <a:gd name="T30" fmla="*/ 699 w 898"/>
              <a:gd name="T31" fmla="*/ 727 h 898"/>
              <a:gd name="T32" fmla="*/ 667 w 898"/>
              <a:gd name="T33" fmla="*/ 758 h 898"/>
              <a:gd name="T34" fmla="*/ 536 w 898"/>
              <a:gd name="T35" fmla="*/ 294 h 898"/>
              <a:gd name="T36" fmla="*/ 479 w 898"/>
              <a:gd name="T37" fmla="*/ 546 h 898"/>
              <a:gd name="T38" fmla="*/ 461 w 898"/>
              <a:gd name="T39" fmla="*/ 558 h 898"/>
              <a:gd name="T40" fmla="*/ 450 w 898"/>
              <a:gd name="T41" fmla="*/ 299 h 898"/>
              <a:gd name="T42" fmla="*/ 390 w 898"/>
              <a:gd name="T43" fmla="*/ 287 h 898"/>
              <a:gd name="T44" fmla="*/ 398 w 898"/>
              <a:gd name="T45" fmla="*/ 211 h 898"/>
              <a:gd name="T46" fmla="*/ 454 w 898"/>
              <a:gd name="T47" fmla="*/ 118 h 898"/>
              <a:gd name="T48" fmla="*/ 475 w 898"/>
              <a:gd name="T49" fmla="*/ 118 h 898"/>
              <a:gd name="T50" fmla="*/ 530 w 898"/>
              <a:gd name="T51" fmla="*/ 211 h 898"/>
              <a:gd name="T52" fmla="*/ 465 w 898"/>
              <a:gd name="T53" fmla="*/ 763 h 898"/>
              <a:gd name="T54" fmla="*/ 422 w 898"/>
              <a:gd name="T55" fmla="*/ 745 h 898"/>
              <a:gd name="T56" fmla="*/ 405 w 898"/>
              <a:gd name="T57" fmla="*/ 703 h 898"/>
              <a:gd name="T58" fmla="*/ 422 w 898"/>
              <a:gd name="T59" fmla="*/ 661 h 898"/>
              <a:gd name="T60" fmla="*/ 465 w 898"/>
              <a:gd name="T61" fmla="*/ 643 h 898"/>
              <a:gd name="T62" fmla="*/ 506 w 898"/>
              <a:gd name="T63" fmla="*/ 661 h 898"/>
              <a:gd name="T64" fmla="*/ 525 w 898"/>
              <a:gd name="T65" fmla="*/ 703 h 898"/>
              <a:gd name="T66" fmla="*/ 506 w 898"/>
              <a:gd name="T67" fmla="*/ 745 h 898"/>
              <a:gd name="T68" fmla="*/ 465 w 898"/>
              <a:gd name="T69" fmla="*/ 763 h 898"/>
              <a:gd name="T70" fmla="*/ 318 w 898"/>
              <a:gd name="T71" fmla="*/ 419 h 898"/>
              <a:gd name="T72" fmla="*/ 263 w 898"/>
              <a:gd name="T73" fmla="*/ 556 h 898"/>
              <a:gd name="T74" fmla="*/ 242 w 898"/>
              <a:gd name="T75" fmla="*/ 551 h 898"/>
              <a:gd name="T76" fmla="*/ 186 w 898"/>
              <a:gd name="T77" fmla="*/ 417 h 898"/>
              <a:gd name="T78" fmla="*/ 181 w 898"/>
              <a:gd name="T79" fmla="*/ 339 h 898"/>
              <a:gd name="T80" fmla="*/ 240 w 898"/>
              <a:gd name="T81" fmla="*/ 129 h 898"/>
              <a:gd name="T82" fmla="*/ 255 w 898"/>
              <a:gd name="T83" fmla="*/ 114 h 898"/>
              <a:gd name="T84" fmla="*/ 270 w 898"/>
              <a:gd name="T85" fmla="*/ 129 h 898"/>
              <a:gd name="T86" fmla="*/ 329 w 898"/>
              <a:gd name="T87" fmla="*/ 339 h 898"/>
              <a:gd name="T88" fmla="*/ 231 w 898"/>
              <a:gd name="T89" fmla="*/ 758 h 898"/>
              <a:gd name="T90" fmla="*/ 200 w 898"/>
              <a:gd name="T91" fmla="*/ 727 h 898"/>
              <a:gd name="T92" fmla="*/ 200 w 898"/>
              <a:gd name="T93" fmla="*/ 680 h 898"/>
              <a:gd name="T94" fmla="*/ 231 w 898"/>
              <a:gd name="T95" fmla="*/ 648 h 898"/>
              <a:gd name="T96" fmla="*/ 278 w 898"/>
              <a:gd name="T97" fmla="*/ 648 h 898"/>
              <a:gd name="T98" fmla="*/ 311 w 898"/>
              <a:gd name="T99" fmla="*/ 680 h 898"/>
              <a:gd name="T100" fmla="*/ 311 w 898"/>
              <a:gd name="T101" fmla="*/ 727 h 898"/>
              <a:gd name="T102" fmla="*/ 278 w 898"/>
              <a:gd name="T103" fmla="*/ 758 h 898"/>
              <a:gd name="T104" fmla="*/ 10 w 898"/>
              <a:gd name="T105" fmla="*/ 2 h 898"/>
              <a:gd name="T106" fmla="*/ 1 w 898"/>
              <a:gd name="T107" fmla="*/ 886 h 898"/>
              <a:gd name="T108" fmla="*/ 883 w 898"/>
              <a:gd name="T109" fmla="*/ 898 h 898"/>
              <a:gd name="T110" fmla="*/ 898 w 898"/>
              <a:gd name="T111" fmla="*/ 883 h 898"/>
              <a:gd name="T112" fmla="*/ 886 w 898"/>
              <a:gd name="T113" fmla="*/ 0 h 8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898" h="898">
                <a:moveTo>
                  <a:pt x="718" y="464"/>
                </a:moveTo>
                <a:lnTo>
                  <a:pt x="718" y="467"/>
                </a:lnTo>
                <a:lnTo>
                  <a:pt x="717" y="470"/>
                </a:lnTo>
                <a:lnTo>
                  <a:pt x="716" y="472"/>
                </a:lnTo>
                <a:lnTo>
                  <a:pt x="714" y="474"/>
                </a:lnTo>
                <a:lnTo>
                  <a:pt x="712" y="477"/>
                </a:lnTo>
                <a:lnTo>
                  <a:pt x="710" y="478"/>
                </a:lnTo>
                <a:lnTo>
                  <a:pt x="706" y="479"/>
                </a:lnTo>
                <a:lnTo>
                  <a:pt x="703" y="479"/>
                </a:lnTo>
                <a:lnTo>
                  <a:pt x="658" y="479"/>
                </a:lnTo>
                <a:lnTo>
                  <a:pt x="658" y="543"/>
                </a:lnTo>
                <a:lnTo>
                  <a:pt x="658" y="546"/>
                </a:lnTo>
                <a:lnTo>
                  <a:pt x="657" y="549"/>
                </a:lnTo>
                <a:lnTo>
                  <a:pt x="656" y="551"/>
                </a:lnTo>
                <a:lnTo>
                  <a:pt x="654" y="554"/>
                </a:lnTo>
                <a:lnTo>
                  <a:pt x="652" y="556"/>
                </a:lnTo>
                <a:lnTo>
                  <a:pt x="650" y="557"/>
                </a:lnTo>
                <a:lnTo>
                  <a:pt x="647" y="558"/>
                </a:lnTo>
                <a:lnTo>
                  <a:pt x="643" y="558"/>
                </a:lnTo>
                <a:lnTo>
                  <a:pt x="641" y="558"/>
                </a:lnTo>
                <a:lnTo>
                  <a:pt x="638" y="557"/>
                </a:lnTo>
                <a:lnTo>
                  <a:pt x="636" y="556"/>
                </a:lnTo>
                <a:lnTo>
                  <a:pt x="634" y="554"/>
                </a:lnTo>
                <a:lnTo>
                  <a:pt x="632" y="551"/>
                </a:lnTo>
                <a:lnTo>
                  <a:pt x="631" y="549"/>
                </a:lnTo>
                <a:lnTo>
                  <a:pt x="629" y="546"/>
                </a:lnTo>
                <a:lnTo>
                  <a:pt x="628" y="543"/>
                </a:lnTo>
                <a:lnTo>
                  <a:pt x="628" y="479"/>
                </a:lnTo>
                <a:lnTo>
                  <a:pt x="583" y="479"/>
                </a:lnTo>
                <a:lnTo>
                  <a:pt x="581" y="479"/>
                </a:lnTo>
                <a:lnTo>
                  <a:pt x="578" y="478"/>
                </a:lnTo>
                <a:lnTo>
                  <a:pt x="576" y="477"/>
                </a:lnTo>
                <a:lnTo>
                  <a:pt x="574" y="474"/>
                </a:lnTo>
                <a:lnTo>
                  <a:pt x="572" y="472"/>
                </a:lnTo>
                <a:lnTo>
                  <a:pt x="571" y="470"/>
                </a:lnTo>
                <a:lnTo>
                  <a:pt x="570" y="467"/>
                </a:lnTo>
                <a:lnTo>
                  <a:pt x="570" y="464"/>
                </a:lnTo>
                <a:lnTo>
                  <a:pt x="570" y="404"/>
                </a:lnTo>
                <a:lnTo>
                  <a:pt x="570" y="402"/>
                </a:lnTo>
                <a:lnTo>
                  <a:pt x="571" y="398"/>
                </a:lnTo>
                <a:lnTo>
                  <a:pt x="572" y="396"/>
                </a:lnTo>
                <a:lnTo>
                  <a:pt x="574" y="394"/>
                </a:lnTo>
                <a:lnTo>
                  <a:pt x="576" y="392"/>
                </a:lnTo>
                <a:lnTo>
                  <a:pt x="578" y="391"/>
                </a:lnTo>
                <a:lnTo>
                  <a:pt x="581" y="390"/>
                </a:lnTo>
                <a:lnTo>
                  <a:pt x="583" y="389"/>
                </a:lnTo>
                <a:lnTo>
                  <a:pt x="628" y="389"/>
                </a:lnTo>
                <a:lnTo>
                  <a:pt x="628" y="129"/>
                </a:lnTo>
                <a:lnTo>
                  <a:pt x="629" y="126"/>
                </a:lnTo>
                <a:lnTo>
                  <a:pt x="631" y="123"/>
                </a:lnTo>
                <a:lnTo>
                  <a:pt x="632" y="121"/>
                </a:lnTo>
                <a:lnTo>
                  <a:pt x="634" y="118"/>
                </a:lnTo>
                <a:lnTo>
                  <a:pt x="636" y="117"/>
                </a:lnTo>
                <a:lnTo>
                  <a:pt x="638" y="115"/>
                </a:lnTo>
                <a:lnTo>
                  <a:pt x="641" y="114"/>
                </a:lnTo>
                <a:lnTo>
                  <a:pt x="643" y="114"/>
                </a:lnTo>
                <a:lnTo>
                  <a:pt x="647" y="114"/>
                </a:lnTo>
                <a:lnTo>
                  <a:pt x="650" y="115"/>
                </a:lnTo>
                <a:lnTo>
                  <a:pt x="652" y="117"/>
                </a:lnTo>
                <a:lnTo>
                  <a:pt x="654" y="118"/>
                </a:lnTo>
                <a:lnTo>
                  <a:pt x="656" y="121"/>
                </a:lnTo>
                <a:lnTo>
                  <a:pt x="657" y="123"/>
                </a:lnTo>
                <a:lnTo>
                  <a:pt x="658" y="127"/>
                </a:lnTo>
                <a:lnTo>
                  <a:pt x="658" y="129"/>
                </a:lnTo>
                <a:lnTo>
                  <a:pt x="658" y="389"/>
                </a:lnTo>
                <a:lnTo>
                  <a:pt x="703" y="389"/>
                </a:lnTo>
                <a:lnTo>
                  <a:pt x="706" y="390"/>
                </a:lnTo>
                <a:lnTo>
                  <a:pt x="710" y="391"/>
                </a:lnTo>
                <a:lnTo>
                  <a:pt x="712" y="392"/>
                </a:lnTo>
                <a:lnTo>
                  <a:pt x="714" y="394"/>
                </a:lnTo>
                <a:lnTo>
                  <a:pt x="716" y="396"/>
                </a:lnTo>
                <a:lnTo>
                  <a:pt x="717" y="398"/>
                </a:lnTo>
                <a:lnTo>
                  <a:pt x="718" y="402"/>
                </a:lnTo>
                <a:lnTo>
                  <a:pt x="718" y="404"/>
                </a:lnTo>
                <a:lnTo>
                  <a:pt x="718" y="464"/>
                </a:lnTo>
                <a:close/>
                <a:moveTo>
                  <a:pt x="643" y="763"/>
                </a:moveTo>
                <a:lnTo>
                  <a:pt x="638" y="762"/>
                </a:lnTo>
                <a:lnTo>
                  <a:pt x="632" y="762"/>
                </a:lnTo>
                <a:lnTo>
                  <a:pt x="626" y="760"/>
                </a:lnTo>
                <a:lnTo>
                  <a:pt x="621" y="758"/>
                </a:lnTo>
                <a:lnTo>
                  <a:pt x="616" y="756"/>
                </a:lnTo>
                <a:lnTo>
                  <a:pt x="610" y="753"/>
                </a:lnTo>
                <a:lnTo>
                  <a:pt x="606" y="749"/>
                </a:lnTo>
                <a:lnTo>
                  <a:pt x="602" y="745"/>
                </a:lnTo>
                <a:lnTo>
                  <a:pt x="597" y="741"/>
                </a:lnTo>
                <a:lnTo>
                  <a:pt x="594" y="737"/>
                </a:lnTo>
                <a:lnTo>
                  <a:pt x="591" y="731"/>
                </a:lnTo>
                <a:lnTo>
                  <a:pt x="589" y="727"/>
                </a:lnTo>
                <a:lnTo>
                  <a:pt x="587" y="720"/>
                </a:lnTo>
                <a:lnTo>
                  <a:pt x="586" y="715"/>
                </a:lnTo>
                <a:lnTo>
                  <a:pt x="584" y="710"/>
                </a:lnTo>
                <a:lnTo>
                  <a:pt x="583" y="703"/>
                </a:lnTo>
                <a:lnTo>
                  <a:pt x="584" y="697"/>
                </a:lnTo>
                <a:lnTo>
                  <a:pt x="586" y="692"/>
                </a:lnTo>
                <a:lnTo>
                  <a:pt x="587" y="685"/>
                </a:lnTo>
                <a:lnTo>
                  <a:pt x="589" y="680"/>
                </a:lnTo>
                <a:lnTo>
                  <a:pt x="591" y="674"/>
                </a:lnTo>
                <a:lnTo>
                  <a:pt x="594" y="670"/>
                </a:lnTo>
                <a:lnTo>
                  <a:pt x="597" y="665"/>
                </a:lnTo>
                <a:lnTo>
                  <a:pt x="602" y="661"/>
                </a:lnTo>
                <a:lnTo>
                  <a:pt x="606" y="657"/>
                </a:lnTo>
                <a:lnTo>
                  <a:pt x="610" y="653"/>
                </a:lnTo>
                <a:lnTo>
                  <a:pt x="616" y="651"/>
                </a:lnTo>
                <a:lnTo>
                  <a:pt x="621" y="648"/>
                </a:lnTo>
                <a:lnTo>
                  <a:pt x="626" y="646"/>
                </a:lnTo>
                <a:lnTo>
                  <a:pt x="632" y="645"/>
                </a:lnTo>
                <a:lnTo>
                  <a:pt x="638" y="643"/>
                </a:lnTo>
                <a:lnTo>
                  <a:pt x="643" y="643"/>
                </a:lnTo>
                <a:lnTo>
                  <a:pt x="650" y="643"/>
                </a:lnTo>
                <a:lnTo>
                  <a:pt x="656" y="645"/>
                </a:lnTo>
                <a:lnTo>
                  <a:pt x="662" y="646"/>
                </a:lnTo>
                <a:lnTo>
                  <a:pt x="667" y="648"/>
                </a:lnTo>
                <a:lnTo>
                  <a:pt x="672" y="651"/>
                </a:lnTo>
                <a:lnTo>
                  <a:pt x="678" y="653"/>
                </a:lnTo>
                <a:lnTo>
                  <a:pt x="682" y="657"/>
                </a:lnTo>
                <a:lnTo>
                  <a:pt x="686" y="661"/>
                </a:lnTo>
                <a:lnTo>
                  <a:pt x="690" y="665"/>
                </a:lnTo>
                <a:lnTo>
                  <a:pt x="694" y="670"/>
                </a:lnTo>
                <a:lnTo>
                  <a:pt x="697" y="674"/>
                </a:lnTo>
                <a:lnTo>
                  <a:pt x="699" y="680"/>
                </a:lnTo>
                <a:lnTo>
                  <a:pt x="701" y="685"/>
                </a:lnTo>
                <a:lnTo>
                  <a:pt x="702" y="692"/>
                </a:lnTo>
                <a:lnTo>
                  <a:pt x="703" y="697"/>
                </a:lnTo>
                <a:lnTo>
                  <a:pt x="703" y="703"/>
                </a:lnTo>
                <a:lnTo>
                  <a:pt x="703" y="710"/>
                </a:lnTo>
                <a:lnTo>
                  <a:pt x="702" y="715"/>
                </a:lnTo>
                <a:lnTo>
                  <a:pt x="701" y="720"/>
                </a:lnTo>
                <a:lnTo>
                  <a:pt x="699" y="727"/>
                </a:lnTo>
                <a:lnTo>
                  <a:pt x="697" y="731"/>
                </a:lnTo>
                <a:lnTo>
                  <a:pt x="694" y="737"/>
                </a:lnTo>
                <a:lnTo>
                  <a:pt x="690" y="741"/>
                </a:lnTo>
                <a:lnTo>
                  <a:pt x="686" y="745"/>
                </a:lnTo>
                <a:lnTo>
                  <a:pt x="682" y="749"/>
                </a:lnTo>
                <a:lnTo>
                  <a:pt x="678" y="753"/>
                </a:lnTo>
                <a:lnTo>
                  <a:pt x="672" y="756"/>
                </a:lnTo>
                <a:lnTo>
                  <a:pt x="667" y="758"/>
                </a:lnTo>
                <a:lnTo>
                  <a:pt x="662" y="760"/>
                </a:lnTo>
                <a:lnTo>
                  <a:pt x="656" y="762"/>
                </a:lnTo>
                <a:lnTo>
                  <a:pt x="650" y="762"/>
                </a:lnTo>
                <a:lnTo>
                  <a:pt x="643" y="763"/>
                </a:lnTo>
                <a:close/>
                <a:moveTo>
                  <a:pt x="540" y="284"/>
                </a:moveTo>
                <a:lnTo>
                  <a:pt x="538" y="287"/>
                </a:lnTo>
                <a:lnTo>
                  <a:pt x="537" y="290"/>
                </a:lnTo>
                <a:lnTo>
                  <a:pt x="536" y="294"/>
                </a:lnTo>
                <a:lnTo>
                  <a:pt x="534" y="296"/>
                </a:lnTo>
                <a:lnTo>
                  <a:pt x="532" y="297"/>
                </a:lnTo>
                <a:lnTo>
                  <a:pt x="530" y="298"/>
                </a:lnTo>
                <a:lnTo>
                  <a:pt x="527" y="299"/>
                </a:lnTo>
                <a:lnTo>
                  <a:pt x="525" y="299"/>
                </a:lnTo>
                <a:lnTo>
                  <a:pt x="480" y="299"/>
                </a:lnTo>
                <a:lnTo>
                  <a:pt x="480" y="543"/>
                </a:lnTo>
                <a:lnTo>
                  <a:pt x="479" y="546"/>
                </a:lnTo>
                <a:lnTo>
                  <a:pt x="479" y="549"/>
                </a:lnTo>
                <a:lnTo>
                  <a:pt x="476" y="551"/>
                </a:lnTo>
                <a:lnTo>
                  <a:pt x="475" y="554"/>
                </a:lnTo>
                <a:lnTo>
                  <a:pt x="472" y="556"/>
                </a:lnTo>
                <a:lnTo>
                  <a:pt x="470" y="557"/>
                </a:lnTo>
                <a:lnTo>
                  <a:pt x="467" y="558"/>
                </a:lnTo>
                <a:lnTo>
                  <a:pt x="465" y="558"/>
                </a:lnTo>
                <a:lnTo>
                  <a:pt x="461" y="558"/>
                </a:lnTo>
                <a:lnTo>
                  <a:pt x="458" y="557"/>
                </a:lnTo>
                <a:lnTo>
                  <a:pt x="456" y="556"/>
                </a:lnTo>
                <a:lnTo>
                  <a:pt x="454" y="554"/>
                </a:lnTo>
                <a:lnTo>
                  <a:pt x="452" y="551"/>
                </a:lnTo>
                <a:lnTo>
                  <a:pt x="451" y="549"/>
                </a:lnTo>
                <a:lnTo>
                  <a:pt x="450" y="546"/>
                </a:lnTo>
                <a:lnTo>
                  <a:pt x="450" y="543"/>
                </a:lnTo>
                <a:lnTo>
                  <a:pt x="450" y="299"/>
                </a:lnTo>
                <a:lnTo>
                  <a:pt x="405" y="299"/>
                </a:lnTo>
                <a:lnTo>
                  <a:pt x="402" y="299"/>
                </a:lnTo>
                <a:lnTo>
                  <a:pt x="398" y="298"/>
                </a:lnTo>
                <a:lnTo>
                  <a:pt x="396" y="297"/>
                </a:lnTo>
                <a:lnTo>
                  <a:pt x="394" y="296"/>
                </a:lnTo>
                <a:lnTo>
                  <a:pt x="392" y="294"/>
                </a:lnTo>
                <a:lnTo>
                  <a:pt x="391" y="290"/>
                </a:lnTo>
                <a:lnTo>
                  <a:pt x="390" y="287"/>
                </a:lnTo>
                <a:lnTo>
                  <a:pt x="390" y="284"/>
                </a:lnTo>
                <a:lnTo>
                  <a:pt x="390" y="225"/>
                </a:lnTo>
                <a:lnTo>
                  <a:pt x="390" y="222"/>
                </a:lnTo>
                <a:lnTo>
                  <a:pt x="391" y="219"/>
                </a:lnTo>
                <a:lnTo>
                  <a:pt x="392" y="217"/>
                </a:lnTo>
                <a:lnTo>
                  <a:pt x="394" y="214"/>
                </a:lnTo>
                <a:lnTo>
                  <a:pt x="396" y="212"/>
                </a:lnTo>
                <a:lnTo>
                  <a:pt x="398" y="211"/>
                </a:lnTo>
                <a:lnTo>
                  <a:pt x="402" y="210"/>
                </a:lnTo>
                <a:lnTo>
                  <a:pt x="405" y="210"/>
                </a:lnTo>
                <a:lnTo>
                  <a:pt x="450" y="210"/>
                </a:lnTo>
                <a:lnTo>
                  <a:pt x="450" y="129"/>
                </a:lnTo>
                <a:lnTo>
                  <a:pt x="450" y="126"/>
                </a:lnTo>
                <a:lnTo>
                  <a:pt x="451" y="123"/>
                </a:lnTo>
                <a:lnTo>
                  <a:pt x="452" y="121"/>
                </a:lnTo>
                <a:lnTo>
                  <a:pt x="454" y="118"/>
                </a:lnTo>
                <a:lnTo>
                  <a:pt x="456" y="117"/>
                </a:lnTo>
                <a:lnTo>
                  <a:pt x="458" y="115"/>
                </a:lnTo>
                <a:lnTo>
                  <a:pt x="461" y="114"/>
                </a:lnTo>
                <a:lnTo>
                  <a:pt x="465" y="114"/>
                </a:lnTo>
                <a:lnTo>
                  <a:pt x="467" y="114"/>
                </a:lnTo>
                <a:lnTo>
                  <a:pt x="470" y="115"/>
                </a:lnTo>
                <a:lnTo>
                  <a:pt x="472" y="117"/>
                </a:lnTo>
                <a:lnTo>
                  <a:pt x="475" y="118"/>
                </a:lnTo>
                <a:lnTo>
                  <a:pt x="476" y="121"/>
                </a:lnTo>
                <a:lnTo>
                  <a:pt x="479" y="123"/>
                </a:lnTo>
                <a:lnTo>
                  <a:pt x="479" y="127"/>
                </a:lnTo>
                <a:lnTo>
                  <a:pt x="480" y="129"/>
                </a:lnTo>
                <a:lnTo>
                  <a:pt x="480" y="210"/>
                </a:lnTo>
                <a:lnTo>
                  <a:pt x="525" y="210"/>
                </a:lnTo>
                <a:lnTo>
                  <a:pt x="527" y="210"/>
                </a:lnTo>
                <a:lnTo>
                  <a:pt x="530" y="211"/>
                </a:lnTo>
                <a:lnTo>
                  <a:pt x="532" y="212"/>
                </a:lnTo>
                <a:lnTo>
                  <a:pt x="534" y="214"/>
                </a:lnTo>
                <a:lnTo>
                  <a:pt x="536" y="217"/>
                </a:lnTo>
                <a:lnTo>
                  <a:pt x="537" y="219"/>
                </a:lnTo>
                <a:lnTo>
                  <a:pt x="538" y="222"/>
                </a:lnTo>
                <a:lnTo>
                  <a:pt x="540" y="225"/>
                </a:lnTo>
                <a:lnTo>
                  <a:pt x="540" y="284"/>
                </a:lnTo>
                <a:close/>
                <a:moveTo>
                  <a:pt x="465" y="763"/>
                </a:moveTo>
                <a:lnTo>
                  <a:pt x="458" y="762"/>
                </a:lnTo>
                <a:lnTo>
                  <a:pt x="452" y="762"/>
                </a:lnTo>
                <a:lnTo>
                  <a:pt x="446" y="760"/>
                </a:lnTo>
                <a:lnTo>
                  <a:pt x="441" y="758"/>
                </a:lnTo>
                <a:lnTo>
                  <a:pt x="436" y="756"/>
                </a:lnTo>
                <a:lnTo>
                  <a:pt x="430" y="753"/>
                </a:lnTo>
                <a:lnTo>
                  <a:pt x="426" y="749"/>
                </a:lnTo>
                <a:lnTo>
                  <a:pt x="422" y="745"/>
                </a:lnTo>
                <a:lnTo>
                  <a:pt x="419" y="741"/>
                </a:lnTo>
                <a:lnTo>
                  <a:pt x="414" y="737"/>
                </a:lnTo>
                <a:lnTo>
                  <a:pt x="412" y="731"/>
                </a:lnTo>
                <a:lnTo>
                  <a:pt x="409" y="727"/>
                </a:lnTo>
                <a:lnTo>
                  <a:pt x="407" y="720"/>
                </a:lnTo>
                <a:lnTo>
                  <a:pt x="406" y="715"/>
                </a:lnTo>
                <a:lnTo>
                  <a:pt x="405" y="710"/>
                </a:lnTo>
                <a:lnTo>
                  <a:pt x="405" y="703"/>
                </a:lnTo>
                <a:lnTo>
                  <a:pt x="405" y="697"/>
                </a:lnTo>
                <a:lnTo>
                  <a:pt x="406" y="692"/>
                </a:lnTo>
                <a:lnTo>
                  <a:pt x="407" y="685"/>
                </a:lnTo>
                <a:lnTo>
                  <a:pt x="409" y="680"/>
                </a:lnTo>
                <a:lnTo>
                  <a:pt x="412" y="674"/>
                </a:lnTo>
                <a:lnTo>
                  <a:pt x="414" y="670"/>
                </a:lnTo>
                <a:lnTo>
                  <a:pt x="419" y="665"/>
                </a:lnTo>
                <a:lnTo>
                  <a:pt x="422" y="661"/>
                </a:lnTo>
                <a:lnTo>
                  <a:pt x="426" y="657"/>
                </a:lnTo>
                <a:lnTo>
                  <a:pt x="430" y="653"/>
                </a:lnTo>
                <a:lnTo>
                  <a:pt x="436" y="651"/>
                </a:lnTo>
                <a:lnTo>
                  <a:pt x="441" y="648"/>
                </a:lnTo>
                <a:lnTo>
                  <a:pt x="446" y="646"/>
                </a:lnTo>
                <a:lnTo>
                  <a:pt x="452" y="645"/>
                </a:lnTo>
                <a:lnTo>
                  <a:pt x="458" y="643"/>
                </a:lnTo>
                <a:lnTo>
                  <a:pt x="465" y="643"/>
                </a:lnTo>
                <a:lnTo>
                  <a:pt x="470" y="643"/>
                </a:lnTo>
                <a:lnTo>
                  <a:pt x="476" y="645"/>
                </a:lnTo>
                <a:lnTo>
                  <a:pt x="482" y="646"/>
                </a:lnTo>
                <a:lnTo>
                  <a:pt x="487" y="648"/>
                </a:lnTo>
                <a:lnTo>
                  <a:pt x="492" y="651"/>
                </a:lnTo>
                <a:lnTo>
                  <a:pt x="498" y="653"/>
                </a:lnTo>
                <a:lnTo>
                  <a:pt x="502" y="657"/>
                </a:lnTo>
                <a:lnTo>
                  <a:pt x="506" y="661"/>
                </a:lnTo>
                <a:lnTo>
                  <a:pt x="511" y="665"/>
                </a:lnTo>
                <a:lnTo>
                  <a:pt x="514" y="670"/>
                </a:lnTo>
                <a:lnTo>
                  <a:pt x="517" y="674"/>
                </a:lnTo>
                <a:lnTo>
                  <a:pt x="519" y="680"/>
                </a:lnTo>
                <a:lnTo>
                  <a:pt x="521" y="685"/>
                </a:lnTo>
                <a:lnTo>
                  <a:pt x="522" y="692"/>
                </a:lnTo>
                <a:lnTo>
                  <a:pt x="524" y="697"/>
                </a:lnTo>
                <a:lnTo>
                  <a:pt x="525" y="703"/>
                </a:lnTo>
                <a:lnTo>
                  <a:pt x="524" y="710"/>
                </a:lnTo>
                <a:lnTo>
                  <a:pt x="522" y="715"/>
                </a:lnTo>
                <a:lnTo>
                  <a:pt x="521" y="720"/>
                </a:lnTo>
                <a:lnTo>
                  <a:pt x="519" y="727"/>
                </a:lnTo>
                <a:lnTo>
                  <a:pt x="517" y="731"/>
                </a:lnTo>
                <a:lnTo>
                  <a:pt x="514" y="737"/>
                </a:lnTo>
                <a:lnTo>
                  <a:pt x="511" y="741"/>
                </a:lnTo>
                <a:lnTo>
                  <a:pt x="506" y="745"/>
                </a:lnTo>
                <a:lnTo>
                  <a:pt x="502" y="749"/>
                </a:lnTo>
                <a:lnTo>
                  <a:pt x="498" y="753"/>
                </a:lnTo>
                <a:lnTo>
                  <a:pt x="492" y="756"/>
                </a:lnTo>
                <a:lnTo>
                  <a:pt x="487" y="758"/>
                </a:lnTo>
                <a:lnTo>
                  <a:pt x="482" y="760"/>
                </a:lnTo>
                <a:lnTo>
                  <a:pt x="476" y="762"/>
                </a:lnTo>
                <a:lnTo>
                  <a:pt x="470" y="762"/>
                </a:lnTo>
                <a:lnTo>
                  <a:pt x="465" y="763"/>
                </a:lnTo>
                <a:close/>
                <a:moveTo>
                  <a:pt x="330" y="404"/>
                </a:moveTo>
                <a:lnTo>
                  <a:pt x="330" y="407"/>
                </a:lnTo>
                <a:lnTo>
                  <a:pt x="329" y="410"/>
                </a:lnTo>
                <a:lnTo>
                  <a:pt x="328" y="412"/>
                </a:lnTo>
                <a:lnTo>
                  <a:pt x="326" y="414"/>
                </a:lnTo>
                <a:lnTo>
                  <a:pt x="323" y="417"/>
                </a:lnTo>
                <a:lnTo>
                  <a:pt x="320" y="418"/>
                </a:lnTo>
                <a:lnTo>
                  <a:pt x="318" y="419"/>
                </a:lnTo>
                <a:lnTo>
                  <a:pt x="315" y="419"/>
                </a:lnTo>
                <a:lnTo>
                  <a:pt x="270" y="419"/>
                </a:lnTo>
                <a:lnTo>
                  <a:pt x="270" y="543"/>
                </a:lnTo>
                <a:lnTo>
                  <a:pt x="270" y="546"/>
                </a:lnTo>
                <a:lnTo>
                  <a:pt x="269" y="549"/>
                </a:lnTo>
                <a:lnTo>
                  <a:pt x="268" y="551"/>
                </a:lnTo>
                <a:lnTo>
                  <a:pt x="266" y="554"/>
                </a:lnTo>
                <a:lnTo>
                  <a:pt x="263" y="556"/>
                </a:lnTo>
                <a:lnTo>
                  <a:pt x="260" y="557"/>
                </a:lnTo>
                <a:lnTo>
                  <a:pt x="258" y="558"/>
                </a:lnTo>
                <a:lnTo>
                  <a:pt x="255" y="558"/>
                </a:lnTo>
                <a:lnTo>
                  <a:pt x="252" y="558"/>
                </a:lnTo>
                <a:lnTo>
                  <a:pt x="250" y="557"/>
                </a:lnTo>
                <a:lnTo>
                  <a:pt x="246" y="556"/>
                </a:lnTo>
                <a:lnTo>
                  <a:pt x="244" y="554"/>
                </a:lnTo>
                <a:lnTo>
                  <a:pt x="242" y="551"/>
                </a:lnTo>
                <a:lnTo>
                  <a:pt x="241" y="549"/>
                </a:lnTo>
                <a:lnTo>
                  <a:pt x="240" y="546"/>
                </a:lnTo>
                <a:lnTo>
                  <a:pt x="240" y="543"/>
                </a:lnTo>
                <a:lnTo>
                  <a:pt x="240" y="419"/>
                </a:lnTo>
                <a:lnTo>
                  <a:pt x="195" y="419"/>
                </a:lnTo>
                <a:lnTo>
                  <a:pt x="192" y="419"/>
                </a:lnTo>
                <a:lnTo>
                  <a:pt x="190" y="418"/>
                </a:lnTo>
                <a:lnTo>
                  <a:pt x="186" y="417"/>
                </a:lnTo>
                <a:lnTo>
                  <a:pt x="184" y="414"/>
                </a:lnTo>
                <a:lnTo>
                  <a:pt x="183" y="412"/>
                </a:lnTo>
                <a:lnTo>
                  <a:pt x="181" y="410"/>
                </a:lnTo>
                <a:lnTo>
                  <a:pt x="180" y="407"/>
                </a:lnTo>
                <a:lnTo>
                  <a:pt x="180" y="404"/>
                </a:lnTo>
                <a:lnTo>
                  <a:pt x="180" y="344"/>
                </a:lnTo>
                <a:lnTo>
                  <a:pt x="180" y="342"/>
                </a:lnTo>
                <a:lnTo>
                  <a:pt x="181" y="339"/>
                </a:lnTo>
                <a:lnTo>
                  <a:pt x="183" y="336"/>
                </a:lnTo>
                <a:lnTo>
                  <a:pt x="184" y="334"/>
                </a:lnTo>
                <a:lnTo>
                  <a:pt x="186" y="332"/>
                </a:lnTo>
                <a:lnTo>
                  <a:pt x="190" y="331"/>
                </a:lnTo>
                <a:lnTo>
                  <a:pt x="192" y="330"/>
                </a:lnTo>
                <a:lnTo>
                  <a:pt x="195" y="329"/>
                </a:lnTo>
                <a:lnTo>
                  <a:pt x="240" y="329"/>
                </a:lnTo>
                <a:lnTo>
                  <a:pt x="240" y="129"/>
                </a:lnTo>
                <a:lnTo>
                  <a:pt x="240" y="126"/>
                </a:lnTo>
                <a:lnTo>
                  <a:pt x="241" y="123"/>
                </a:lnTo>
                <a:lnTo>
                  <a:pt x="242" y="121"/>
                </a:lnTo>
                <a:lnTo>
                  <a:pt x="244" y="118"/>
                </a:lnTo>
                <a:lnTo>
                  <a:pt x="246" y="117"/>
                </a:lnTo>
                <a:lnTo>
                  <a:pt x="250" y="115"/>
                </a:lnTo>
                <a:lnTo>
                  <a:pt x="252" y="114"/>
                </a:lnTo>
                <a:lnTo>
                  <a:pt x="255" y="114"/>
                </a:lnTo>
                <a:lnTo>
                  <a:pt x="258" y="114"/>
                </a:lnTo>
                <a:lnTo>
                  <a:pt x="260" y="115"/>
                </a:lnTo>
                <a:lnTo>
                  <a:pt x="263" y="117"/>
                </a:lnTo>
                <a:lnTo>
                  <a:pt x="266" y="118"/>
                </a:lnTo>
                <a:lnTo>
                  <a:pt x="268" y="121"/>
                </a:lnTo>
                <a:lnTo>
                  <a:pt x="269" y="123"/>
                </a:lnTo>
                <a:lnTo>
                  <a:pt x="270" y="127"/>
                </a:lnTo>
                <a:lnTo>
                  <a:pt x="270" y="129"/>
                </a:lnTo>
                <a:lnTo>
                  <a:pt x="270" y="329"/>
                </a:lnTo>
                <a:lnTo>
                  <a:pt x="315" y="329"/>
                </a:lnTo>
                <a:lnTo>
                  <a:pt x="318" y="330"/>
                </a:lnTo>
                <a:lnTo>
                  <a:pt x="320" y="331"/>
                </a:lnTo>
                <a:lnTo>
                  <a:pt x="323" y="332"/>
                </a:lnTo>
                <a:lnTo>
                  <a:pt x="326" y="334"/>
                </a:lnTo>
                <a:lnTo>
                  <a:pt x="328" y="336"/>
                </a:lnTo>
                <a:lnTo>
                  <a:pt x="329" y="339"/>
                </a:lnTo>
                <a:lnTo>
                  <a:pt x="330" y="342"/>
                </a:lnTo>
                <a:lnTo>
                  <a:pt x="330" y="344"/>
                </a:lnTo>
                <a:lnTo>
                  <a:pt x="330" y="404"/>
                </a:lnTo>
                <a:close/>
                <a:moveTo>
                  <a:pt x="255" y="763"/>
                </a:moveTo>
                <a:lnTo>
                  <a:pt x="249" y="762"/>
                </a:lnTo>
                <a:lnTo>
                  <a:pt x="243" y="762"/>
                </a:lnTo>
                <a:lnTo>
                  <a:pt x="237" y="760"/>
                </a:lnTo>
                <a:lnTo>
                  <a:pt x="231" y="758"/>
                </a:lnTo>
                <a:lnTo>
                  <a:pt x="226" y="756"/>
                </a:lnTo>
                <a:lnTo>
                  <a:pt x="222" y="753"/>
                </a:lnTo>
                <a:lnTo>
                  <a:pt x="216" y="749"/>
                </a:lnTo>
                <a:lnTo>
                  <a:pt x="212" y="745"/>
                </a:lnTo>
                <a:lnTo>
                  <a:pt x="209" y="741"/>
                </a:lnTo>
                <a:lnTo>
                  <a:pt x="206" y="737"/>
                </a:lnTo>
                <a:lnTo>
                  <a:pt x="203" y="731"/>
                </a:lnTo>
                <a:lnTo>
                  <a:pt x="200" y="727"/>
                </a:lnTo>
                <a:lnTo>
                  <a:pt x="198" y="720"/>
                </a:lnTo>
                <a:lnTo>
                  <a:pt x="196" y="715"/>
                </a:lnTo>
                <a:lnTo>
                  <a:pt x="195" y="710"/>
                </a:lnTo>
                <a:lnTo>
                  <a:pt x="195" y="703"/>
                </a:lnTo>
                <a:lnTo>
                  <a:pt x="195" y="697"/>
                </a:lnTo>
                <a:lnTo>
                  <a:pt x="196" y="692"/>
                </a:lnTo>
                <a:lnTo>
                  <a:pt x="198" y="685"/>
                </a:lnTo>
                <a:lnTo>
                  <a:pt x="200" y="680"/>
                </a:lnTo>
                <a:lnTo>
                  <a:pt x="203" y="674"/>
                </a:lnTo>
                <a:lnTo>
                  <a:pt x="206" y="670"/>
                </a:lnTo>
                <a:lnTo>
                  <a:pt x="209" y="665"/>
                </a:lnTo>
                <a:lnTo>
                  <a:pt x="212" y="661"/>
                </a:lnTo>
                <a:lnTo>
                  <a:pt x="216" y="657"/>
                </a:lnTo>
                <a:lnTo>
                  <a:pt x="222" y="653"/>
                </a:lnTo>
                <a:lnTo>
                  <a:pt x="226" y="651"/>
                </a:lnTo>
                <a:lnTo>
                  <a:pt x="231" y="648"/>
                </a:lnTo>
                <a:lnTo>
                  <a:pt x="237" y="646"/>
                </a:lnTo>
                <a:lnTo>
                  <a:pt x="243" y="645"/>
                </a:lnTo>
                <a:lnTo>
                  <a:pt x="249" y="643"/>
                </a:lnTo>
                <a:lnTo>
                  <a:pt x="255" y="643"/>
                </a:lnTo>
                <a:lnTo>
                  <a:pt x="261" y="643"/>
                </a:lnTo>
                <a:lnTo>
                  <a:pt x="267" y="645"/>
                </a:lnTo>
                <a:lnTo>
                  <a:pt x="273" y="646"/>
                </a:lnTo>
                <a:lnTo>
                  <a:pt x="278" y="648"/>
                </a:lnTo>
                <a:lnTo>
                  <a:pt x="284" y="651"/>
                </a:lnTo>
                <a:lnTo>
                  <a:pt x="288" y="653"/>
                </a:lnTo>
                <a:lnTo>
                  <a:pt x="293" y="657"/>
                </a:lnTo>
                <a:lnTo>
                  <a:pt x="298" y="661"/>
                </a:lnTo>
                <a:lnTo>
                  <a:pt x="301" y="665"/>
                </a:lnTo>
                <a:lnTo>
                  <a:pt x="304" y="670"/>
                </a:lnTo>
                <a:lnTo>
                  <a:pt x="307" y="674"/>
                </a:lnTo>
                <a:lnTo>
                  <a:pt x="311" y="680"/>
                </a:lnTo>
                <a:lnTo>
                  <a:pt x="312" y="685"/>
                </a:lnTo>
                <a:lnTo>
                  <a:pt x="314" y="692"/>
                </a:lnTo>
                <a:lnTo>
                  <a:pt x="315" y="697"/>
                </a:lnTo>
                <a:lnTo>
                  <a:pt x="315" y="703"/>
                </a:lnTo>
                <a:lnTo>
                  <a:pt x="315" y="710"/>
                </a:lnTo>
                <a:lnTo>
                  <a:pt x="314" y="715"/>
                </a:lnTo>
                <a:lnTo>
                  <a:pt x="312" y="720"/>
                </a:lnTo>
                <a:lnTo>
                  <a:pt x="311" y="727"/>
                </a:lnTo>
                <a:lnTo>
                  <a:pt x="307" y="731"/>
                </a:lnTo>
                <a:lnTo>
                  <a:pt x="304" y="737"/>
                </a:lnTo>
                <a:lnTo>
                  <a:pt x="301" y="741"/>
                </a:lnTo>
                <a:lnTo>
                  <a:pt x="298" y="745"/>
                </a:lnTo>
                <a:lnTo>
                  <a:pt x="293" y="749"/>
                </a:lnTo>
                <a:lnTo>
                  <a:pt x="288" y="753"/>
                </a:lnTo>
                <a:lnTo>
                  <a:pt x="284" y="756"/>
                </a:lnTo>
                <a:lnTo>
                  <a:pt x="278" y="758"/>
                </a:lnTo>
                <a:lnTo>
                  <a:pt x="273" y="760"/>
                </a:lnTo>
                <a:lnTo>
                  <a:pt x="267" y="762"/>
                </a:lnTo>
                <a:lnTo>
                  <a:pt x="261" y="762"/>
                </a:lnTo>
                <a:lnTo>
                  <a:pt x="255" y="763"/>
                </a:lnTo>
                <a:close/>
                <a:moveTo>
                  <a:pt x="883" y="0"/>
                </a:moveTo>
                <a:lnTo>
                  <a:pt x="15" y="0"/>
                </a:lnTo>
                <a:lnTo>
                  <a:pt x="13" y="0"/>
                </a:lnTo>
                <a:lnTo>
                  <a:pt x="10" y="2"/>
                </a:lnTo>
                <a:lnTo>
                  <a:pt x="8" y="3"/>
                </a:lnTo>
                <a:lnTo>
                  <a:pt x="6" y="5"/>
                </a:lnTo>
                <a:lnTo>
                  <a:pt x="3" y="7"/>
                </a:lnTo>
                <a:lnTo>
                  <a:pt x="2" y="10"/>
                </a:lnTo>
                <a:lnTo>
                  <a:pt x="1" y="12"/>
                </a:lnTo>
                <a:lnTo>
                  <a:pt x="0" y="15"/>
                </a:lnTo>
                <a:lnTo>
                  <a:pt x="0" y="883"/>
                </a:lnTo>
                <a:lnTo>
                  <a:pt x="1" y="886"/>
                </a:lnTo>
                <a:lnTo>
                  <a:pt x="2" y="888"/>
                </a:lnTo>
                <a:lnTo>
                  <a:pt x="3" y="892"/>
                </a:lnTo>
                <a:lnTo>
                  <a:pt x="6" y="894"/>
                </a:lnTo>
                <a:lnTo>
                  <a:pt x="8" y="895"/>
                </a:lnTo>
                <a:lnTo>
                  <a:pt x="10" y="897"/>
                </a:lnTo>
                <a:lnTo>
                  <a:pt x="13" y="897"/>
                </a:lnTo>
                <a:lnTo>
                  <a:pt x="15" y="898"/>
                </a:lnTo>
                <a:lnTo>
                  <a:pt x="883" y="898"/>
                </a:lnTo>
                <a:lnTo>
                  <a:pt x="886" y="897"/>
                </a:lnTo>
                <a:lnTo>
                  <a:pt x="888" y="897"/>
                </a:lnTo>
                <a:lnTo>
                  <a:pt x="892" y="895"/>
                </a:lnTo>
                <a:lnTo>
                  <a:pt x="894" y="894"/>
                </a:lnTo>
                <a:lnTo>
                  <a:pt x="896" y="892"/>
                </a:lnTo>
                <a:lnTo>
                  <a:pt x="897" y="888"/>
                </a:lnTo>
                <a:lnTo>
                  <a:pt x="898" y="886"/>
                </a:lnTo>
                <a:lnTo>
                  <a:pt x="898" y="883"/>
                </a:lnTo>
                <a:lnTo>
                  <a:pt x="898" y="15"/>
                </a:lnTo>
                <a:lnTo>
                  <a:pt x="898" y="12"/>
                </a:lnTo>
                <a:lnTo>
                  <a:pt x="897" y="10"/>
                </a:lnTo>
                <a:lnTo>
                  <a:pt x="896" y="7"/>
                </a:lnTo>
                <a:lnTo>
                  <a:pt x="894" y="5"/>
                </a:lnTo>
                <a:lnTo>
                  <a:pt x="892" y="3"/>
                </a:lnTo>
                <a:lnTo>
                  <a:pt x="888" y="2"/>
                </a:lnTo>
                <a:lnTo>
                  <a:pt x="886" y="0"/>
                </a:lnTo>
                <a:lnTo>
                  <a:pt x="883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z="20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Sign Up Screen</a:t>
            </a:r>
            <a:endParaRPr lang="en-US" sz="20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2721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6">
            <a:extLst>
              <a:ext uri="{FF2B5EF4-FFF2-40B4-BE49-F238E27FC236}">
                <a16:creationId xmlns:a16="http://schemas.microsoft.com/office/drawing/2014/main" id="{36DB04AA-2B2C-4162-AD6D-1FF802682C3D}"/>
              </a:ext>
            </a:extLst>
          </p:cNvPr>
          <p:cNvSpPr txBox="1">
            <a:spLocks/>
          </p:cNvSpPr>
          <p:nvPr/>
        </p:nvSpPr>
        <p:spPr>
          <a:xfrm>
            <a:off x="364943" y="165463"/>
            <a:ext cx="6593206" cy="84037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dirty="0" smtClean="0"/>
              <a:t>Authentication Flowchart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574766" y="1018903"/>
            <a:ext cx="5895703" cy="348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/>
          <p:cNvCxnSpPr/>
          <p:nvPr/>
        </p:nvCxnSpPr>
        <p:spPr>
          <a:xfrm flipV="1">
            <a:off x="444137" y="1027611"/>
            <a:ext cx="6444343" cy="17418"/>
          </a:xfrm>
          <a:prstGeom prst="line">
            <a:avLst/>
          </a:prstGeom>
          <a:ln w="57150">
            <a:solidFill>
              <a:srgbClr val="59C3A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283" y="1390412"/>
            <a:ext cx="5547225" cy="5181839"/>
          </a:xfrm>
          <a:prstGeom prst="rect">
            <a:avLst/>
          </a:prstGeom>
        </p:spPr>
      </p:pic>
      <p:pic>
        <p:nvPicPr>
          <p:cNvPr id="6" name="Picture 2" descr="Patterns for security with Firebase: offload client work to Cloud ...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1138" y="1715589"/>
            <a:ext cx="4646142" cy="245581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reeform 4346" descr="Icon of box and whisker chart. ">
            <a:extLst>
              <a:ext uri="{FF2B5EF4-FFF2-40B4-BE49-F238E27FC236}">
                <a16:creationId xmlns:a16="http://schemas.microsoft.com/office/drawing/2014/main" id="{D131817A-5B27-4718-8BAC-45C9CEDA45D9}"/>
              </a:ext>
            </a:extLst>
          </p:cNvPr>
          <p:cNvSpPr>
            <a:spLocks noEditPoints="1"/>
          </p:cNvSpPr>
          <p:nvPr/>
        </p:nvSpPr>
        <p:spPr bwMode="auto">
          <a:xfrm>
            <a:off x="8175173" y="1236618"/>
            <a:ext cx="3285308" cy="345758"/>
          </a:xfrm>
          <a:custGeom>
            <a:avLst/>
            <a:gdLst>
              <a:gd name="T0" fmla="*/ 706 w 898"/>
              <a:gd name="T1" fmla="*/ 479 h 898"/>
              <a:gd name="T2" fmla="*/ 652 w 898"/>
              <a:gd name="T3" fmla="*/ 556 h 898"/>
              <a:gd name="T4" fmla="*/ 632 w 898"/>
              <a:gd name="T5" fmla="*/ 551 h 898"/>
              <a:gd name="T6" fmla="*/ 576 w 898"/>
              <a:gd name="T7" fmla="*/ 477 h 898"/>
              <a:gd name="T8" fmla="*/ 571 w 898"/>
              <a:gd name="T9" fmla="*/ 398 h 898"/>
              <a:gd name="T10" fmla="*/ 628 w 898"/>
              <a:gd name="T11" fmla="*/ 129 h 898"/>
              <a:gd name="T12" fmla="*/ 643 w 898"/>
              <a:gd name="T13" fmla="*/ 114 h 898"/>
              <a:gd name="T14" fmla="*/ 658 w 898"/>
              <a:gd name="T15" fmla="*/ 129 h 898"/>
              <a:gd name="T16" fmla="*/ 717 w 898"/>
              <a:gd name="T17" fmla="*/ 398 h 898"/>
              <a:gd name="T18" fmla="*/ 621 w 898"/>
              <a:gd name="T19" fmla="*/ 758 h 898"/>
              <a:gd name="T20" fmla="*/ 589 w 898"/>
              <a:gd name="T21" fmla="*/ 727 h 898"/>
              <a:gd name="T22" fmla="*/ 589 w 898"/>
              <a:gd name="T23" fmla="*/ 680 h 898"/>
              <a:gd name="T24" fmla="*/ 621 w 898"/>
              <a:gd name="T25" fmla="*/ 648 h 898"/>
              <a:gd name="T26" fmla="*/ 667 w 898"/>
              <a:gd name="T27" fmla="*/ 648 h 898"/>
              <a:gd name="T28" fmla="*/ 699 w 898"/>
              <a:gd name="T29" fmla="*/ 680 h 898"/>
              <a:gd name="T30" fmla="*/ 699 w 898"/>
              <a:gd name="T31" fmla="*/ 727 h 898"/>
              <a:gd name="T32" fmla="*/ 667 w 898"/>
              <a:gd name="T33" fmla="*/ 758 h 898"/>
              <a:gd name="T34" fmla="*/ 536 w 898"/>
              <a:gd name="T35" fmla="*/ 294 h 898"/>
              <a:gd name="T36" fmla="*/ 479 w 898"/>
              <a:gd name="T37" fmla="*/ 546 h 898"/>
              <a:gd name="T38" fmla="*/ 461 w 898"/>
              <a:gd name="T39" fmla="*/ 558 h 898"/>
              <a:gd name="T40" fmla="*/ 450 w 898"/>
              <a:gd name="T41" fmla="*/ 299 h 898"/>
              <a:gd name="T42" fmla="*/ 390 w 898"/>
              <a:gd name="T43" fmla="*/ 287 h 898"/>
              <a:gd name="T44" fmla="*/ 398 w 898"/>
              <a:gd name="T45" fmla="*/ 211 h 898"/>
              <a:gd name="T46" fmla="*/ 454 w 898"/>
              <a:gd name="T47" fmla="*/ 118 h 898"/>
              <a:gd name="T48" fmla="*/ 475 w 898"/>
              <a:gd name="T49" fmla="*/ 118 h 898"/>
              <a:gd name="T50" fmla="*/ 530 w 898"/>
              <a:gd name="T51" fmla="*/ 211 h 898"/>
              <a:gd name="T52" fmla="*/ 465 w 898"/>
              <a:gd name="T53" fmla="*/ 763 h 898"/>
              <a:gd name="T54" fmla="*/ 422 w 898"/>
              <a:gd name="T55" fmla="*/ 745 h 898"/>
              <a:gd name="T56" fmla="*/ 405 w 898"/>
              <a:gd name="T57" fmla="*/ 703 h 898"/>
              <a:gd name="T58" fmla="*/ 422 w 898"/>
              <a:gd name="T59" fmla="*/ 661 h 898"/>
              <a:gd name="T60" fmla="*/ 465 w 898"/>
              <a:gd name="T61" fmla="*/ 643 h 898"/>
              <a:gd name="T62" fmla="*/ 506 w 898"/>
              <a:gd name="T63" fmla="*/ 661 h 898"/>
              <a:gd name="T64" fmla="*/ 525 w 898"/>
              <a:gd name="T65" fmla="*/ 703 h 898"/>
              <a:gd name="T66" fmla="*/ 506 w 898"/>
              <a:gd name="T67" fmla="*/ 745 h 898"/>
              <a:gd name="T68" fmla="*/ 465 w 898"/>
              <a:gd name="T69" fmla="*/ 763 h 898"/>
              <a:gd name="T70" fmla="*/ 318 w 898"/>
              <a:gd name="T71" fmla="*/ 419 h 898"/>
              <a:gd name="T72" fmla="*/ 263 w 898"/>
              <a:gd name="T73" fmla="*/ 556 h 898"/>
              <a:gd name="T74" fmla="*/ 242 w 898"/>
              <a:gd name="T75" fmla="*/ 551 h 898"/>
              <a:gd name="T76" fmla="*/ 186 w 898"/>
              <a:gd name="T77" fmla="*/ 417 h 898"/>
              <a:gd name="T78" fmla="*/ 181 w 898"/>
              <a:gd name="T79" fmla="*/ 339 h 898"/>
              <a:gd name="T80" fmla="*/ 240 w 898"/>
              <a:gd name="T81" fmla="*/ 129 h 898"/>
              <a:gd name="T82" fmla="*/ 255 w 898"/>
              <a:gd name="T83" fmla="*/ 114 h 898"/>
              <a:gd name="T84" fmla="*/ 270 w 898"/>
              <a:gd name="T85" fmla="*/ 129 h 898"/>
              <a:gd name="T86" fmla="*/ 329 w 898"/>
              <a:gd name="T87" fmla="*/ 339 h 898"/>
              <a:gd name="T88" fmla="*/ 231 w 898"/>
              <a:gd name="T89" fmla="*/ 758 h 898"/>
              <a:gd name="T90" fmla="*/ 200 w 898"/>
              <a:gd name="T91" fmla="*/ 727 h 898"/>
              <a:gd name="T92" fmla="*/ 200 w 898"/>
              <a:gd name="T93" fmla="*/ 680 h 898"/>
              <a:gd name="T94" fmla="*/ 231 w 898"/>
              <a:gd name="T95" fmla="*/ 648 h 898"/>
              <a:gd name="T96" fmla="*/ 278 w 898"/>
              <a:gd name="T97" fmla="*/ 648 h 898"/>
              <a:gd name="T98" fmla="*/ 311 w 898"/>
              <a:gd name="T99" fmla="*/ 680 h 898"/>
              <a:gd name="T100" fmla="*/ 311 w 898"/>
              <a:gd name="T101" fmla="*/ 727 h 898"/>
              <a:gd name="T102" fmla="*/ 278 w 898"/>
              <a:gd name="T103" fmla="*/ 758 h 898"/>
              <a:gd name="T104" fmla="*/ 10 w 898"/>
              <a:gd name="T105" fmla="*/ 2 h 898"/>
              <a:gd name="T106" fmla="*/ 1 w 898"/>
              <a:gd name="T107" fmla="*/ 886 h 898"/>
              <a:gd name="T108" fmla="*/ 883 w 898"/>
              <a:gd name="T109" fmla="*/ 898 h 898"/>
              <a:gd name="T110" fmla="*/ 898 w 898"/>
              <a:gd name="T111" fmla="*/ 883 h 898"/>
              <a:gd name="T112" fmla="*/ 886 w 898"/>
              <a:gd name="T113" fmla="*/ 0 h 8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898" h="898">
                <a:moveTo>
                  <a:pt x="718" y="464"/>
                </a:moveTo>
                <a:lnTo>
                  <a:pt x="718" y="467"/>
                </a:lnTo>
                <a:lnTo>
                  <a:pt x="717" y="470"/>
                </a:lnTo>
                <a:lnTo>
                  <a:pt x="716" y="472"/>
                </a:lnTo>
                <a:lnTo>
                  <a:pt x="714" y="474"/>
                </a:lnTo>
                <a:lnTo>
                  <a:pt x="712" y="477"/>
                </a:lnTo>
                <a:lnTo>
                  <a:pt x="710" y="478"/>
                </a:lnTo>
                <a:lnTo>
                  <a:pt x="706" y="479"/>
                </a:lnTo>
                <a:lnTo>
                  <a:pt x="703" y="479"/>
                </a:lnTo>
                <a:lnTo>
                  <a:pt x="658" y="479"/>
                </a:lnTo>
                <a:lnTo>
                  <a:pt x="658" y="543"/>
                </a:lnTo>
                <a:lnTo>
                  <a:pt x="658" y="546"/>
                </a:lnTo>
                <a:lnTo>
                  <a:pt x="657" y="549"/>
                </a:lnTo>
                <a:lnTo>
                  <a:pt x="656" y="551"/>
                </a:lnTo>
                <a:lnTo>
                  <a:pt x="654" y="554"/>
                </a:lnTo>
                <a:lnTo>
                  <a:pt x="652" y="556"/>
                </a:lnTo>
                <a:lnTo>
                  <a:pt x="650" y="557"/>
                </a:lnTo>
                <a:lnTo>
                  <a:pt x="647" y="558"/>
                </a:lnTo>
                <a:lnTo>
                  <a:pt x="643" y="558"/>
                </a:lnTo>
                <a:lnTo>
                  <a:pt x="641" y="558"/>
                </a:lnTo>
                <a:lnTo>
                  <a:pt x="638" y="557"/>
                </a:lnTo>
                <a:lnTo>
                  <a:pt x="636" y="556"/>
                </a:lnTo>
                <a:lnTo>
                  <a:pt x="634" y="554"/>
                </a:lnTo>
                <a:lnTo>
                  <a:pt x="632" y="551"/>
                </a:lnTo>
                <a:lnTo>
                  <a:pt x="631" y="549"/>
                </a:lnTo>
                <a:lnTo>
                  <a:pt x="629" y="546"/>
                </a:lnTo>
                <a:lnTo>
                  <a:pt x="628" y="543"/>
                </a:lnTo>
                <a:lnTo>
                  <a:pt x="628" y="479"/>
                </a:lnTo>
                <a:lnTo>
                  <a:pt x="583" y="479"/>
                </a:lnTo>
                <a:lnTo>
                  <a:pt x="581" y="479"/>
                </a:lnTo>
                <a:lnTo>
                  <a:pt x="578" y="478"/>
                </a:lnTo>
                <a:lnTo>
                  <a:pt x="576" y="477"/>
                </a:lnTo>
                <a:lnTo>
                  <a:pt x="574" y="474"/>
                </a:lnTo>
                <a:lnTo>
                  <a:pt x="572" y="472"/>
                </a:lnTo>
                <a:lnTo>
                  <a:pt x="571" y="470"/>
                </a:lnTo>
                <a:lnTo>
                  <a:pt x="570" y="467"/>
                </a:lnTo>
                <a:lnTo>
                  <a:pt x="570" y="464"/>
                </a:lnTo>
                <a:lnTo>
                  <a:pt x="570" y="404"/>
                </a:lnTo>
                <a:lnTo>
                  <a:pt x="570" y="402"/>
                </a:lnTo>
                <a:lnTo>
                  <a:pt x="571" y="398"/>
                </a:lnTo>
                <a:lnTo>
                  <a:pt x="572" y="396"/>
                </a:lnTo>
                <a:lnTo>
                  <a:pt x="574" y="394"/>
                </a:lnTo>
                <a:lnTo>
                  <a:pt x="576" y="392"/>
                </a:lnTo>
                <a:lnTo>
                  <a:pt x="578" y="391"/>
                </a:lnTo>
                <a:lnTo>
                  <a:pt x="581" y="390"/>
                </a:lnTo>
                <a:lnTo>
                  <a:pt x="583" y="389"/>
                </a:lnTo>
                <a:lnTo>
                  <a:pt x="628" y="389"/>
                </a:lnTo>
                <a:lnTo>
                  <a:pt x="628" y="129"/>
                </a:lnTo>
                <a:lnTo>
                  <a:pt x="629" y="126"/>
                </a:lnTo>
                <a:lnTo>
                  <a:pt x="631" y="123"/>
                </a:lnTo>
                <a:lnTo>
                  <a:pt x="632" y="121"/>
                </a:lnTo>
                <a:lnTo>
                  <a:pt x="634" y="118"/>
                </a:lnTo>
                <a:lnTo>
                  <a:pt x="636" y="117"/>
                </a:lnTo>
                <a:lnTo>
                  <a:pt x="638" y="115"/>
                </a:lnTo>
                <a:lnTo>
                  <a:pt x="641" y="114"/>
                </a:lnTo>
                <a:lnTo>
                  <a:pt x="643" y="114"/>
                </a:lnTo>
                <a:lnTo>
                  <a:pt x="647" y="114"/>
                </a:lnTo>
                <a:lnTo>
                  <a:pt x="650" y="115"/>
                </a:lnTo>
                <a:lnTo>
                  <a:pt x="652" y="117"/>
                </a:lnTo>
                <a:lnTo>
                  <a:pt x="654" y="118"/>
                </a:lnTo>
                <a:lnTo>
                  <a:pt x="656" y="121"/>
                </a:lnTo>
                <a:lnTo>
                  <a:pt x="657" y="123"/>
                </a:lnTo>
                <a:lnTo>
                  <a:pt x="658" y="127"/>
                </a:lnTo>
                <a:lnTo>
                  <a:pt x="658" y="129"/>
                </a:lnTo>
                <a:lnTo>
                  <a:pt x="658" y="389"/>
                </a:lnTo>
                <a:lnTo>
                  <a:pt x="703" y="389"/>
                </a:lnTo>
                <a:lnTo>
                  <a:pt x="706" y="390"/>
                </a:lnTo>
                <a:lnTo>
                  <a:pt x="710" y="391"/>
                </a:lnTo>
                <a:lnTo>
                  <a:pt x="712" y="392"/>
                </a:lnTo>
                <a:lnTo>
                  <a:pt x="714" y="394"/>
                </a:lnTo>
                <a:lnTo>
                  <a:pt x="716" y="396"/>
                </a:lnTo>
                <a:lnTo>
                  <a:pt x="717" y="398"/>
                </a:lnTo>
                <a:lnTo>
                  <a:pt x="718" y="402"/>
                </a:lnTo>
                <a:lnTo>
                  <a:pt x="718" y="404"/>
                </a:lnTo>
                <a:lnTo>
                  <a:pt x="718" y="464"/>
                </a:lnTo>
                <a:close/>
                <a:moveTo>
                  <a:pt x="643" y="763"/>
                </a:moveTo>
                <a:lnTo>
                  <a:pt x="638" y="762"/>
                </a:lnTo>
                <a:lnTo>
                  <a:pt x="632" y="762"/>
                </a:lnTo>
                <a:lnTo>
                  <a:pt x="626" y="760"/>
                </a:lnTo>
                <a:lnTo>
                  <a:pt x="621" y="758"/>
                </a:lnTo>
                <a:lnTo>
                  <a:pt x="616" y="756"/>
                </a:lnTo>
                <a:lnTo>
                  <a:pt x="610" y="753"/>
                </a:lnTo>
                <a:lnTo>
                  <a:pt x="606" y="749"/>
                </a:lnTo>
                <a:lnTo>
                  <a:pt x="602" y="745"/>
                </a:lnTo>
                <a:lnTo>
                  <a:pt x="597" y="741"/>
                </a:lnTo>
                <a:lnTo>
                  <a:pt x="594" y="737"/>
                </a:lnTo>
                <a:lnTo>
                  <a:pt x="591" y="731"/>
                </a:lnTo>
                <a:lnTo>
                  <a:pt x="589" y="727"/>
                </a:lnTo>
                <a:lnTo>
                  <a:pt x="587" y="720"/>
                </a:lnTo>
                <a:lnTo>
                  <a:pt x="586" y="715"/>
                </a:lnTo>
                <a:lnTo>
                  <a:pt x="584" y="710"/>
                </a:lnTo>
                <a:lnTo>
                  <a:pt x="583" y="703"/>
                </a:lnTo>
                <a:lnTo>
                  <a:pt x="584" y="697"/>
                </a:lnTo>
                <a:lnTo>
                  <a:pt x="586" y="692"/>
                </a:lnTo>
                <a:lnTo>
                  <a:pt x="587" y="685"/>
                </a:lnTo>
                <a:lnTo>
                  <a:pt x="589" y="680"/>
                </a:lnTo>
                <a:lnTo>
                  <a:pt x="591" y="674"/>
                </a:lnTo>
                <a:lnTo>
                  <a:pt x="594" y="670"/>
                </a:lnTo>
                <a:lnTo>
                  <a:pt x="597" y="665"/>
                </a:lnTo>
                <a:lnTo>
                  <a:pt x="602" y="661"/>
                </a:lnTo>
                <a:lnTo>
                  <a:pt x="606" y="657"/>
                </a:lnTo>
                <a:lnTo>
                  <a:pt x="610" y="653"/>
                </a:lnTo>
                <a:lnTo>
                  <a:pt x="616" y="651"/>
                </a:lnTo>
                <a:lnTo>
                  <a:pt x="621" y="648"/>
                </a:lnTo>
                <a:lnTo>
                  <a:pt x="626" y="646"/>
                </a:lnTo>
                <a:lnTo>
                  <a:pt x="632" y="645"/>
                </a:lnTo>
                <a:lnTo>
                  <a:pt x="638" y="643"/>
                </a:lnTo>
                <a:lnTo>
                  <a:pt x="643" y="643"/>
                </a:lnTo>
                <a:lnTo>
                  <a:pt x="650" y="643"/>
                </a:lnTo>
                <a:lnTo>
                  <a:pt x="656" y="645"/>
                </a:lnTo>
                <a:lnTo>
                  <a:pt x="662" y="646"/>
                </a:lnTo>
                <a:lnTo>
                  <a:pt x="667" y="648"/>
                </a:lnTo>
                <a:lnTo>
                  <a:pt x="672" y="651"/>
                </a:lnTo>
                <a:lnTo>
                  <a:pt x="678" y="653"/>
                </a:lnTo>
                <a:lnTo>
                  <a:pt x="682" y="657"/>
                </a:lnTo>
                <a:lnTo>
                  <a:pt x="686" y="661"/>
                </a:lnTo>
                <a:lnTo>
                  <a:pt x="690" y="665"/>
                </a:lnTo>
                <a:lnTo>
                  <a:pt x="694" y="670"/>
                </a:lnTo>
                <a:lnTo>
                  <a:pt x="697" y="674"/>
                </a:lnTo>
                <a:lnTo>
                  <a:pt x="699" y="680"/>
                </a:lnTo>
                <a:lnTo>
                  <a:pt x="701" y="685"/>
                </a:lnTo>
                <a:lnTo>
                  <a:pt x="702" y="692"/>
                </a:lnTo>
                <a:lnTo>
                  <a:pt x="703" y="697"/>
                </a:lnTo>
                <a:lnTo>
                  <a:pt x="703" y="703"/>
                </a:lnTo>
                <a:lnTo>
                  <a:pt x="703" y="710"/>
                </a:lnTo>
                <a:lnTo>
                  <a:pt x="702" y="715"/>
                </a:lnTo>
                <a:lnTo>
                  <a:pt x="701" y="720"/>
                </a:lnTo>
                <a:lnTo>
                  <a:pt x="699" y="727"/>
                </a:lnTo>
                <a:lnTo>
                  <a:pt x="697" y="731"/>
                </a:lnTo>
                <a:lnTo>
                  <a:pt x="694" y="737"/>
                </a:lnTo>
                <a:lnTo>
                  <a:pt x="690" y="741"/>
                </a:lnTo>
                <a:lnTo>
                  <a:pt x="686" y="745"/>
                </a:lnTo>
                <a:lnTo>
                  <a:pt x="682" y="749"/>
                </a:lnTo>
                <a:lnTo>
                  <a:pt x="678" y="753"/>
                </a:lnTo>
                <a:lnTo>
                  <a:pt x="672" y="756"/>
                </a:lnTo>
                <a:lnTo>
                  <a:pt x="667" y="758"/>
                </a:lnTo>
                <a:lnTo>
                  <a:pt x="662" y="760"/>
                </a:lnTo>
                <a:lnTo>
                  <a:pt x="656" y="762"/>
                </a:lnTo>
                <a:lnTo>
                  <a:pt x="650" y="762"/>
                </a:lnTo>
                <a:lnTo>
                  <a:pt x="643" y="763"/>
                </a:lnTo>
                <a:close/>
                <a:moveTo>
                  <a:pt x="540" y="284"/>
                </a:moveTo>
                <a:lnTo>
                  <a:pt x="538" y="287"/>
                </a:lnTo>
                <a:lnTo>
                  <a:pt x="537" y="290"/>
                </a:lnTo>
                <a:lnTo>
                  <a:pt x="536" y="294"/>
                </a:lnTo>
                <a:lnTo>
                  <a:pt x="534" y="296"/>
                </a:lnTo>
                <a:lnTo>
                  <a:pt x="532" y="297"/>
                </a:lnTo>
                <a:lnTo>
                  <a:pt x="530" y="298"/>
                </a:lnTo>
                <a:lnTo>
                  <a:pt x="527" y="299"/>
                </a:lnTo>
                <a:lnTo>
                  <a:pt x="525" y="299"/>
                </a:lnTo>
                <a:lnTo>
                  <a:pt x="480" y="299"/>
                </a:lnTo>
                <a:lnTo>
                  <a:pt x="480" y="543"/>
                </a:lnTo>
                <a:lnTo>
                  <a:pt x="479" y="546"/>
                </a:lnTo>
                <a:lnTo>
                  <a:pt x="479" y="549"/>
                </a:lnTo>
                <a:lnTo>
                  <a:pt x="476" y="551"/>
                </a:lnTo>
                <a:lnTo>
                  <a:pt x="475" y="554"/>
                </a:lnTo>
                <a:lnTo>
                  <a:pt x="472" y="556"/>
                </a:lnTo>
                <a:lnTo>
                  <a:pt x="470" y="557"/>
                </a:lnTo>
                <a:lnTo>
                  <a:pt x="467" y="558"/>
                </a:lnTo>
                <a:lnTo>
                  <a:pt x="465" y="558"/>
                </a:lnTo>
                <a:lnTo>
                  <a:pt x="461" y="558"/>
                </a:lnTo>
                <a:lnTo>
                  <a:pt x="458" y="557"/>
                </a:lnTo>
                <a:lnTo>
                  <a:pt x="456" y="556"/>
                </a:lnTo>
                <a:lnTo>
                  <a:pt x="454" y="554"/>
                </a:lnTo>
                <a:lnTo>
                  <a:pt x="452" y="551"/>
                </a:lnTo>
                <a:lnTo>
                  <a:pt x="451" y="549"/>
                </a:lnTo>
                <a:lnTo>
                  <a:pt x="450" y="546"/>
                </a:lnTo>
                <a:lnTo>
                  <a:pt x="450" y="543"/>
                </a:lnTo>
                <a:lnTo>
                  <a:pt x="450" y="299"/>
                </a:lnTo>
                <a:lnTo>
                  <a:pt x="405" y="299"/>
                </a:lnTo>
                <a:lnTo>
                  <a:pt x="402" y="299"/>
                </a:lnTo>
                <a:lnTo>
                  <a:pt x="398" y="298"/>
                </a:lnTo>
                <a:lnTo>
                  <a:pt x="396" y="297"/>
                </a:lnTo>
                <a:lnTo>
                  <a:pt x="394" y="296"/>
                </a:lnTo>
                <a:lnTo>
                  <a:pt x="392" y="294"/>
                </a:lnTo>
                <a:lnTo>
                  <a:pt x="391" y="290"/>
                </a:lnTo>
                <a:lnTo>
                  <a:pt x="390" y="287"/>
                </a:lnTo>
                <a:lnTo>
                  <a:pt x="390" y="284"/>
                </a:lnTo>
                <a:lnTo>
                  <a:pt x="390" y="225"/>
                </a:lnTo>
                <a:lnTo>
                  <a:pt x="390" y="222"/>
                </a:lnTo>
                <a:lnTo>
                  <a:pt x="391" y="219"/>
                </a:lnTo>
                <a:lnTo>
                  <a:pt x="392" y="217"/>
                </a:lnTo>
                <a:lnTo>
                  <a:pt x="394" y="214"/>
                </a:lnTo>
                <a:lnTo>
                  <a:pt x="396" y="212"/>
                </a:lnTo>
                <a:lnTo>
                  <a:pt x="398" y="211"/>
                </a:lnTo>
                <a:lnTo>
                  <a:pt x="402" y="210"/>
                </a:lnTo>
                <a:lnTo>
                  <a:pt x="405" y="210"/>
                </a:lnTo>
                <a:lnTo>
                  <a:pt x="450" y="210"/>
                </a:lnTo>
                <a:lnTo>
                  <a:pt x="450" y="129"/>
                </a:lnTo>
                <a:lnTo>
                  <a:pt x="450" y="126"/>
                </a:lnTo>
                <a:lnTo>
                  <a:pt x="451" y="123"/>
                </a:lnTo>
                <a:lnTo>
                  <a:pt x="452" y="121"/>
                </a:lnTo>
                <a:lnTo>
                  <a:pt x="454" y="118"/>
                </a:lnTo>
                <a:lnTo>
                  <a:pt x="456" y="117"/>
                </a:lnTo>
                <a:lnTo>
                  <a:pt x="458" y="115"/>
                </a:lnTo>
                <a:lnTo>
                  <a:pt x="461" y="114"/>
                </a:lnTo>
                <a:lnTo>
                  <a:pt x="465" y="114"/>
                </a:lnTo>
                <a:lnTo>
                  <a:pt x="467" y="114"/>
                </a:lnTo>
                <a:lnTo>
                  <a:pt x="470" y="115"/>
                </a:lnTo>
                <a:lnTo>
                  <a:pt x="472" y="117"/>
                </a:lnTo>
                <a:lnTo>
                  <a:pt x="475" y="118"/>
                </a:lnTo>
                <a:lnTo>
                  <a:pt x="476" y="121"/>
                </a:lnTo>
                <a:lnTo>
                  <a:pt x="479" y="123"/>
                </a:lnTo>
                <a:lnTo>
                  <a:pt x="479" y="127"/>
                </a:lnTo>
                <a:lnTo>
                  <a:pt x="480" y="129"/>
                </a:lnTo>
                <a:lnTo>
                  <a:pt x="480" y="210"/>
                </a:lnTo>
                <a:lnTo>
                  <a:pt x="525" y="210"/>
                </a:lnTo>
                <a:lnTo>
                  <a:pt x="527" y="210"/>
                </a:lnTo>
                <a:lnTo>
                  <a:pt x="530" y="211"/>
                </a:lnTo>
                <a:lnTo>
                  <a:pt x="532" y="212"/>
                </a:lnTo>
                <a:lnTo>
                  <a:pt x="534" y="214"/>
                </a:lnTo>
                <a:lnTo>
                  <a:pt x="536" y="217"/>
                </a:lnTo>
                <a:lnTo>
                  <a:pt x="537" y="219"/>
                </a:lnTo>
                <a:lnTo>
                  <a:pt x="538" y="222"/>
                </a:lnTo>
                <a:lnTo>
                  <a:pt x="540" y="225"/>
                </a:lnTo>
                <a:lnTo>
                  <a:pt x="540" y="284"/>
                </a:lnTo>
                <a:close/>
                <a:moveTo>
                  <a:pt x="465" y="763"/>
                </a:moveTo>
                <a:lnTo>
                  <a:pt x="458" y="762"/>
                </a:lnTo>
                <a:lnTo>
                  <a:pt x="452" y="762"/>
                </a:lnTo>
                <a:lnTo>
                  <a:pt x="446" y="760"/>
                </a:lnTo>
                <a:lnTo>
                  <a:pt x="441" y="758"/>
                </a:lnTo>
                <a:lnTo>
                  <a:pt x="436" y="756"/>
                </a:lnTo>
                <a:lnTo>
                  <a:pt x="430" y="753"/>
                </a:lnTo>
                <a:lnTo>
                  <a:pt x="426" y="749"/>
                </a:lnTo>
                <a:lnTo>
                  <a:pt x="422" y="745"/>
                </a:lnTo>
                <a:lnTo>
                  <a:pt x="419" y="741"/>
                </a:lnTo>
                <a:lnTo>
                  <a:pt x="414" y="737"/>
                </a:lnTo>
                <a:lnTo>
                  <a:pt x="412" y="731"/>
                </a:lnTo>
                <a:lnTo>
                  <a:pt x="409" y="727"/>
                </a:lnTo>
                <a:lnTo>
                  <a:pt x="407" y="720"/>
                </a:lnTo>
                <a:lnTo>
                  <a:pt x="406" y="715"/>
                </a:lnTo>
                <a:lnTo>
                  <a:pt x="405" y="710"/>
                </a:lnTo>
                <a:lnTo>
                  <a:pt x="405" y="703"/>
                </a:lnTo>
                <a:lnTo>
                  <a:pt x="405" y="697"/>
                </a:lnTo>
                <a:lnTo>
                  <a:pt x="406" y="692"/>
                </a:lnTo>
                <a:lnTo>
                  <a:pt x="407" y="685"/>
                </a:lnTo>
                <a:lnTo>
                  <a:pt x="409" y="680"/>
                </a:lnTo>
                <a:lnTo>
                  <a:pt x="412" y="674"/>
                </a:lnTo>
                <a:lnTo>
                  <a:pt x="414" y="670"/>
                </a:lnTo>
                <a:lnTo>
                  <a:pt x="419" y="665"/>
                </a:lnTo>
                <a:lnTo>
                  <a:pt x="422" y="661"/>
                </a:lnTo>
                <a:lnTo>
                  <a:pt x="426" y="657"/>
                </a:lnTo>
                <a:lnTo>
                  <a:pt x="430" y="653"/>
                </a:lnTo>
                <a:lnTo>
                  <a:pt x="436" y="651"/>
                </a:lnTo>
                <a:lnTo>
                  <a:pt x="441" y="648"/>
                </a:lnTo>
                <a:lnTo>
                  <a:pt x="446" y="646"/>
                </a:lnTo>
                <a:lnTo>
                  <a:pt x="452" y="645"/>
                </a:lnTo>
                <a:lnTo>
                  <a:pt x="458" y="643"/>
                </a:lnTo>
                <a:lnTo>
                  <a:pt x="465" y="643"/>
                </a:lnTo>
                <a:lnTo>
                  <a:pt x="470" y="643"/>
                </a:lnTo>
                <a:lnTo>
                  <a:pt x="476" y="645"/>
                </a:lnTo>
                <a:lnTo>
                  <a:pt x="482" y="646"/>
                </a:lnTo>
                <a:lnTo>
                  <a:pt x="487" y="648"/>
                </a:lnTo>
                <a:lnTo>
                  <a:pt x="492" y="651"/>
                </a:lnTo>
                <a:lnTo>
                  <a:pt x="498" y="653"/>
                </a:lnTo>
                <a:lnTo>
                  <a:pt x="502" y="657"/>
                </a:lnTo>
                <a:lnTo>
                  <a:pt x="506" y="661"/>
                </a:lnTo>
                <a:lnTo>
                  <a:pt x="511" y="665"/>
                </a:lnTo>
                <a:lnTo>
                  <a:pt x="514" y="670"/>
                </a:lnTo>
                <a:lnTo>
                  <a:pt x="517" y="674"/>
                </a:lnTo>
                <a:lnTo>
                  <a:pt x="519" y="680"/>
                </a:lnTo>
                <a:lnTo>
                  <a:pt x="521" y="685"/>
                </a:lnTo>
                <a:lnTo>
                  <a:pt x="522" y="692"/>
                </a:lnTo>
                <a:lnTo>
                  <a:pt x="524" y="697"/>
                </a:lnTo>
                <a:lnTo>
                  <a:pt x="525" y="703"/>
                </a:lnTo>
                <a:lnTo>
                  <a:pt x="524" y="710"/>
                </a:lnTo>
                <a:lnTo>
                  <a:pt x="522" y="715"/>
                </a:lnTo>
                <a:lnTo>
                  <a:pt x="521" y="720"/>
                </a:lnTo>
                <a:lnTo>
                  <a:pt x="519" y="727"/>
                </a:lnTo>
                <a:lnTo>
                  <a:pt x="517" y="731"/>
                </a:lnTo>
                <a:lnTo>
                  <a:pt x="514" y="737"/>
                </a:lnTo>
                <a:lnTo>
                  <a:pt x="511" y="741"/>
                </a:lnTo>
                <a:lnTo>
                  <a:pt x="506" y="745"/>
                </a:lnTo>
                <a:lnTo>
                  <a:pt x="502" y="749"/>
                </a:lnTo>
                <a:lnTo>
                  <a:pt x="498" y="753"/>
                </a:lnTo>
                <a:lnTo>
                  <a:pt x="492" y="756"/>
                </a:lnTo>
                <a:lnTo>
                  <a:pt x="487" y="758"/>
                </a:lnTo>
                <a:lnTo>
                  <a:pt x="482" y="760"/>
                </a:lnTo>
                <a:lnTo>
                  <a:pt x="476" y="762"/>
                </a:lnTo>
                <a:lnTo>
                  <a:pt x="470" y="762"/>
                </a:lnTo>
                <a:lnTo>
                  <a:pt x="465" y="763"/>
                </a:lnTo>
                <a:close/>
                <a:moveTo>
                  <a:pt x="330" y="404"/>
                </a:moveTo>
                <a:lnTo>
                  <a:pt x="330" y="407"/>
                </a:lnTo>
                <a:lnTo>
                  <a:pt x="329" y="410"/>
                </a:lnTo>
                <a:lnTo>
                  <a:pt x="328" y="412"/>
                </a:lnTo>
                <a:lnTo>
                  <a:pt x="326" y="414"/>
                </a:lnTo>
                <a:lnTo>
                  <a:pt x="323" y="417"/>
                </a:lnTo>
                <a:lnTo>
                  <a:pt x="320" y="418"/>
                </a:lnTo>
                <a:lnTo>
                  <a:pt x="318" y="419"/>
                </a:lnTo>
                <a:lnTo>
                  <a:pt x="315" y="419"/>
                </a:lnTo>
                <a:lnTo>
                  <a:pt x="270" y="419"/>
                </a:lnTo>
                <a:lnTo>
                  <a:pt x="270" y="543"/>
                </a:lnTo>
                <a:lnTo>
                  <a:pt x="270" y="546"/>
                </a:lnTo>
                <a:lnTo>
                  <a:pt x="269" y="549"/>
                </a:lnTo>
                <a:lnTo>
                  <a:pt x="268" y="551"/>
                </a:lnTo>
                <a:lnTo>
                  <a:pt x="266" y="554"/>
                </a:lnTo>
                <a:lnTo>
                  <a:pt x="263" y="556"/>
                </a:lnTo>
                <a:lnTo>
                  <a:pt x="260" y="557"/>
                </a:lnTo>
                <a:lnTo>
                  <a:pt x="258" y="558"/>
                </a:lnTo>
                <a:lnTo>
                  <a:pt x="255" y="558"/>
                </a:lnTo>
                <a:lnTo>
                  <a:pt x="252" y="558"/>
                </a:lnTo>
                <a:lnTo>
                  <a:pt x="250" y="557"/>
                </a:lnTo>
                <a:lnTo>
                  <a:pt x="246" y="556"/>
                </a:lnTo>
                <a:lnTo>
                  <a:pt x="244" y="554"/>
                </a:lnTo>
                <a:lnTo>
                  <a:pt x="242" y="551"/>
                </a:lnTo>
                <a:lnTo>
                  <a:pt x="241" y="549"/>
                </a:lnTo>
                <a:lnTo>
                  <a:pt x="240" y="546"/>
                </a:lnTo>
                <a:lnTo>
                  <a:pt x="240" y="543"/>
                </a:lnTo>
                <a:lnTo>
                  <a:pt x="240" y="419"/>
                </a:lnTo>
                <a:lnTo>
                  <a:pt x="195" y="419"/>
                </a:lnTo>
                <a:lnTo>
                  <a:pt x="192" y="419"/>
                </a:lnTo>
                <a:lnTo>
                  <a:pt x="190" y="418"/>
                </a:lnTo>
                <a:lnTo>
                  <a:pt x="186" y="417"/>
                </a:lnTo>
                <a:lnTo>
                  <a:pt x="184" y="414"/>
                </a:lnTo>
                <a:lnTo>
                  <a:pt x="183" y="412"/>
                </a:lnTo>
                <a:lnTo>
                  <a:pt x="181" y="410"/>
                </a:lnTo>
                <a:lnTo>
                  <a:pt x="180" y="407"/>
                </a:lnTo>
                <a:lnTo>
                  <a:pt x="180" y="404"/>
                </a:lnTo>
                <a:lnTo>
                  <a:pt x="180" y="344"/>
                </a:lnTo>
                <a:lnTo>
                  <a:pt x="180" y="342"/>
                </a:lnTo>
                <a:lnTo>
                  <a:pt x="181" y="339"/>
                </a:lnTo>
                <a:lnTo>
                  <a:pt x="183" y="336"/>
                </a:lnTo>
                <a:lnTo>
                  <a:pt x="184" y="334"/>
                </a:lnTo>
                <a:lnTo>
                  <a:pt x="186" y="332"/>
                </a:lnTo>
                <a:lnTo>
                  <a:pt x="190" y="331"/>
                </a:lnTo>
                <a:lnTo>
                  <a:pt x="192" y="330"/>
                </a:lnTo>
                <a:lnTo>
                  <a:pt x="195" y="329"/>
                </a:lnTo>
                <a:lnTo>
                  <a:pt x="240" y="329"/>
                </a:lnTo>
                <a:lnTo>
                  <a:pt x="240" y="129"/>
                </a:lnTo>
                <a:lnTo>
                  <a:pt x="240" y="126"/>
                </a:lnTo>
                <a:lnTo>
                  <a:pt x="241" y="123"/>
                </a:lnTo>
                <a:lnTo>
                  <a:pt x="242" y="121"/>
                </a:lnTo>
                <a:lnTo>
                  <a:pt x="244" y="118"/>
                </a:lnTo>
                <a:lnTo>
                  <a:pt x="246" y="117"/>
                </a:lnTo>
                <a:lnTo>
                  <a:pt x="250" y="115"/>
                </a:lnTo>
                <a:lnTo>
                  <a:pt x="252" y="114"/>
                </a:lnTo>
                <a:lnTo>
                  <a:pt x="255" y="114"/>
                </a:lnTo>
                <a:lnTo>
                  <a:pt x="258" y="114"/>
                </a:lnTo>
                <a:lnTo>
                  <a:pt x="260" y="115"/>
                </a:lnTo>
                <a:lnTo>
                  <a:pt x="263" y="117"/>
                </a:lnTo>
                <a:lnTo>
                  <a:pt x="266" y="118"/>
                </a:lnTo>
                <a:lnTo>
                  <a:pt x="268" y="121"/>
                </a:lnTo>
                <a:lnTo>
                  <a:pt x="269" y="123"/>
                </a:lnTo>
                <a:lnTo>
                  <a:pt x="270" y="127"/>
                </a:lnTo>
                <a:lnTo>
                  <a:pt x="270" y="129"/>
                </a:lnTo>
                <a:lnTo>
                  <a:pt x="270" y="329"/>
                </a:lnTo>
                <a:lnTo>
                  <a:pt x="315" y="329"/>
                </a:lnTo>
                <a:lnTo>
                  <a:pt x="318" y="330"/>
                </a:lnTo>
                <a:lnTo>
                  <a:pt x="320" y="331"/>
                </a:lnTo>
                <a:lnTo>
                  <a:pt x="323" y="332"/>
                </a:lnTo>
                <a:lnTo>
                  <a:pt x="326" y="334"/>
                </a:lnTo>
                <a:lnTo>
                  <a:pt x="328" y="336"/>
                </a:lnTo>
                <a:lnTo>
                  <a:pt x="329" y="339"/>
                </a:lnTo>
                <a:lnTo>
                  <a:pt x="330" y="342"/>
                </a:lnTo>
                <a:lnTo>
                  <a:pt x="330" y="344"/>
                </a:lnTo>
                <a:lnTo>
                  <a:pt x="330" y="404"/>
                </a:lnTo>
                <a:close/>
                <a:moveTo>
                  <a:pt x="255" y="763"/>
                </a:moveTo>
                <a:lnTo>
                  <a:pt x="249" y="762"/>
                </a:lnTo>
                <a:lnTo>
                  <a:pt x="243" y="762"/>
                </a:lnTo>
                <a:lnTo>
                  <a:pt x="237" y="760"/>
                </a:lnTo>
                <a:lnTo>
                  <a:pt x="231" y="758"/>
                </a:lnTo>
                <a:lnTo>
                  <a:pt x="226" y="756"/>
                </a:lnTo>
                <a:lnTo>
                  <a:pt x="222" y="753"/>
                </a:lnTo>
                <a:lnTo>
                  <a:pt x="216" y="749"/>
                </a:lnTo>
                <a:lnTo>
                  <a:pt x="212" y="745"/>
                </a:lnTo>
                <a:lnTo>
                  <a:pt x="209" y="741"/>
                </a:lnTo>
                <a:lnTo>
                  <a:pt x="206" y="737"/>
                </a:lnTo>
                <a:lnTo>
                  <a:pt x="203" y="731"/>
                </a:lnTo>
                <a:lnTo>
                  <a:pt x="200" y="727"/>
                </a:lnTo>
                <a:lnTo>
                  <a:pt x="198" y="720"/>
                </a:lnTo>
                <a:lnTo>
                  <a:pt x="196" y="715"/>
                </a:lnTo>
                <a:lnTo>
                  <a:pt x="195" y="710"/>
                </a:lnTo>
                <a:lnTo>
                  <a:pt x="195" y="703"/>
                </a:lnTo>
                <a:lnTo>
                  <a:pt x="195" y="697"/>
                </a:lnTo>
                <a:lnTo>
                  <a:pt x="196" y="692"/>
                </a:lnTo>
                <a:lnTo>
                  <a:pt x="198" y="685"/>
                </a:lnTo>
                <a:lnTo>
                  <a:pt x="200" y="680"/>
                </a:lnTo>
                <a:lnTo>
                  <a:pt x="203" y="674"/>
                </a:lnTo>
                <a:lnTo>
                  <a:pt x="206" y="670"/>
                </a:lnTo>
                <a:lnTo>
                  <a:pt x="209" y="665"/>
                </a:lnTo>
                <a:lnTo>
                  <a:pt x="212" y="661"/>
                </a:lnTo>
                <a:lnTo>
                  <a:pt x="216" y="657"/>
                </a:lnTo>
                <a:lnTo>
                  <a:pt x="222" y="653"/>
                </a:lnTo>
                <a:lnTo>
                  <a:pt x="226" y="651"/>
                </a:lnTo>
                <a:lnTo>
                  <a:pt x="231" y="648"/>
                </a:lnTo>
                <a:lnTo>
                  <a:pt x="237" y="646"/>
                </a:lnTo>
                <a:lnTo>
                  <a:pt x="243" y="645"/>
                </a:lnTo>
                <a:lnTo>
                  <a:pt x="249" y="643"/>
                </a:lnTo>
                <a:lnTo>
                  <a:pt x="255" y="643"/>
                </a:lnTo>
                <a:lnTo>
                  <a:pt x="261" y="643"/>
                </a:lnTo>
                <a:lnTo>
                  <a:pt x="267" y="645"/>
                </a:lnTo>
                <a:lnTo>
                  <a:pt x="273" y="646"/>
                </a:lnTo>
                <a:lnTo>
                  <a:pt x="278" y="648"/>
                </a:lnTo>
                <a:lnTo>
                  <a:pt x="284" y="651"/>
                </a:lnTo>
                <a:lnTo>
                  <a:pt x="288" y="653"/>
                </a:lnTo>
                <a:lnTo>
                  <a:pt x="293" y="657"/>
                </a:lnTo>
                <a:lnTo>
                  <a:pt x="298" y="661"/>
                </a:lnTo>
                <a:lnTo>
                  <a:pt x="301" y="665"/>
                </a:lnTo>
                <a:lnTo>
                  <a:pt x="304" y="670"/>
                </a:lnTo>
                <a:lnTo>
                  <a:pt x="307" y="674"/>
                </a:lnTo>
                <a:lnTo>
                  <a:pt x="311" y="680"/>
                </a:lnTo>
                <a:lnTo>
                  <a:pt x="312" y="685"/>
                </a:lnTo>
                <a:lnTo>
                  <a:pt x="314" y="692"/>
                </a:lnTo>
                <a:lnTo>
                  <a:pt x="315" y="697"/>
                </a:lnTo>
                <a:lnTo>
                  <a:pt x="315" y="703"/>
                </a:lnTo>
                <a:lnTo>
                  <a:pt x="315" y="710"/>
                </a:lnTo>
                <a:lnTo>
                  <a:pt x="314" y="715"/>
                </a:lnTo>
                <a:lnTo>
                  <a:pt x="312" y="720"/>
                </a:lnTo>
                <a:lnTo>
                  <a:pt x="311" y="727"/>
                </a:lnTo>
                <a:lnTo>
                  <a:pt x="307" y="731"/>
                </a:lnTo>
                <a:lnTo>
                  <a:pt x="304" y="737"/>
                </a:lnTo>
                <a:lnTo>
                  <a:pt x="301" y="741"/>
                </a:lnTo>
                <a:lnTo>
                  <a:pt x="298" y="745"/>
                </a:lnTo>
                <a:lnTo>
                  <a:pt x="293" y="749"/>
                </a:lnTo>
                <a:lnTo>
                  <a:pt x="288" y="753"/>
                </a:lnTo>
                <a:lnTo>
                  <a:pt x="284" y="756"/>
                </a:lnTo>
                <a:lnTo>
                  <a:pt x="278" y="758"/>
                </a:lnTo>
                <a:lnTo>
                  <a:pt x="273" y="760"/>
                </a:lnTo>
                <a:lnTo>
                  <a:pt x="267" y="762"/>
                </a:lnTo>
                <a:lnTo>
                  <a:pt x="261" y="762"/>
                </a:lnTo>
                <a:lnTo>
                  <a:pt x="255" y="763"/>
                </a:lnTo>
                <a:close/>
                <a:moveTo>
                  <a:pt x="883" y="0"/>
                </a:moveTo>
                <a:lnTo>
                  <a:pt x="15" y="0"/>
                </a:lnTo>
                <a:lnTo>
                  <a:pt x="13" y="0"/>
                </a:lnTo>
                <a:lnTo>
                  <a:pt x="10" y="2"/>
                </a:lnTo>
                <a:lnTo>
                  <a:pt x="8" y="3"/>
                </a:lnTo>
                <a:lnTo>
                  <a:pt x="6" y="5"/>
                </a:lnTo>
                <a:lnTo>
                  <a:pt x="3" y="7"/>
                </a:lnTo>
                <a:lnTo>
                  <a:pt x="2" y="10"/>
                </a:lnTo>
                <a:lnTo>
                  <a:pt x="1" y="12"/>
                </a:lnTo>
                <a:lnTo>
                  <a:pt x="0" y="15"/>
                </a:lnTo>
                <a:lnTo>
                  <a:pt x="0" y="883"/>
                </a:lnTo>
                <a:lnTo>
                  <a:pt x="1" y="886"/>
                </a:lnTo>
                <a:lnTo>
                  <a:pt x="2" y="888"/>
                </a:lnTo>
                <a:lnTo>
                  <a:pt x="3" y="892"/>
                </a:lnTo>
                <a:lnTo>
                  <a:pt x="6" y="894"/>
                </a:lnTo>
                <a:lnTo>
                  <a:pt x="8" y="895"/>
                </a:lnTo>
                <a:lnTo>
                  <a:pt x="10" y="897"/>
                </a:lnTo>
                <a:lnTo>
                  <a:pt x="13" y="897"/>
                </a:lnTo>
                <a:lnTo>
                  <a:pt x="15" y="898"/>
                </a:lnTo>
                <a:lnTo>
                  <a:pt x="883" y="898"/>
                </a:lnTo>
                <a:lnTo>
                  <a:pt x="886" y="897"/>
                </a:lnTo>
                <a:lnTo>
                  <a:pt x="888" y="897"/>
                </a:lnTo>
                <a:lnTo>
                  <a:pt x="892" y="895"/>
                </a:lnTo>
                <a:lnTo>
                  <a:pt x="894" y="894"/>
                </a:lnTo>
                <a:lnTo>
                  <a:pt x="896" y="892"/>
                </a:lnTo>
                <a:lnTo>
                  <a:pt x="897" y="888"/>
                </a:lnTo>
                <a:lnTo>
                  <a:pt x="898" y="886"/>
                </a:lnTo>
                <a:lnTo>
                  <a:pt x="898" y="883"/>
                </a:lnTo>
                <a:lnTo>
                  <a:pt x="898" y="15"/>
                </a:lnTo>
                <a:lnTo>
                  <a:pt x="898" y="12"/>
                </a:lnTo>
                <a:lnTo>
                  <a:pt x="897" y="10"/>
                </a:lnTo>
                <a:lnTo>
                  <a:pt x="896" y="7"/>
                </a:lnTo>
                <a:lnTo>
                  <a:pt x="894" y="5"/>
                </a:lnTo>
                <a:lnTo>
                  <a:pt x="892" y="3"/>
                </a:lnTo>
                <a:lnTo>
                  <a:pt x="888" y="2"/>
                </a:lnTo>
                <a:lnTo>
                  <a:pt x="886" y="0"/>
                </a:lnTo>
                <a:lnTo>
                  <a:pt x="883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z="2000" dirty="0" smtClean="0">
                <a:latin typeface="Arial Rounded MT Bold" panose="020F0704030504030204" pitchFamily="34" charset="0"/>
              </a:rPr>
              <a:t>How Firebase works? </a:t>
            </a:r>
            <a:endParaRPr lang="en-US" sz="2000" dirty="0">
              <a:latin typeface="Arial Rounded MT Bold" panose="020F0704030504030204" pitchFamily="34" charset="0"/>
            </a:endParaRPr>
          </a:p>
        </p:txBody>
      </p:sp>
      <p:cxnSp>
        <p:nvCxnSpPr>
          <p:cNvPr id="8" name="Elbow Connector 7"/>
          <p:cNvCxnSpPr/>
          <p:nvPr/>
        </p:nvCxnSpPr>
        <p:spPr>
          <a:xfrm flipV="1">
            <a:off x="2046514" y="4232367"/>
            <a:ext cx="7546735" cy="2151016"/>
          </a:xfrm>
          <a:prstGeom prst="bentConnector2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9964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6">
            <a:extLst>
              <a:ext uri="{FF2B5EF4-FFF2-40B4-BE49-F238E27FC236}">
                <a16:creationId xmlns:a16="http://schemas.microsoft.com/office/drawing/2014/main" id="{36DB04AA-2B2C-4162-AD6D-1FF802682C3D}"/>
              </a:ext>
            </a:extLst>
          </p:cNvPr>
          <p:cNvSpPr txBox="1">
            <a:spLocks/>
          </p:cNvSpPr>
          <p:nvPr/>
        </p:nvSpPr>
        <p:spPr>
          <a:xfrm>
            <a:off x="364943" y="165463"/>
            <a:ext cx="6593206" cy="84037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dirty="0" smtClean="0"/>
              <a:t>User Profile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470263" y="966652"/>
            <a:ext cx="3021874" cy="8708"/>
          </a:xfrm>
          <a:prstGeom prst="line">
            <a:avLst/>
          </a:prstGeom>
          <a:ln w="57150">
            <a:solidFill>
              <a:srgbClr val="59C3A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75"/>
          <a:stretch/>
        </p:blipFill>
        <p:spPr>
          <a:xfrm>
            <a:off x="700902" y="1308750"/>
            <a:ext cx="1641703" cy="299763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5739" y="1402081"/>
            <a:ext cx="1938129" cy="3945808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1907177" y="2708366"/>
            <a:ext cx="984069" cy="0"/>
          </a:xfrm>
          <a:prstGeom prst="straightConnector1">
            <a:avLst/>
          </a:prstGeom>
          <a:ln w="38100">
            <a:solidFill>
              <a:srgbClr val="59C3A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4659086" y="3448594"/>
            <a:ext cx="627017" cy="2"/>
          </a:xfrm>
          <a:prstGeom prst="straightConnector1">
            <a:avLst/>
          </a:prstGeom>
          <a:ln w="38100">
            <a:solidFill>
              <a:srgbClr val="59C3A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7968343" y="1837509"/>
            <a:ext cx="862148" cy="862147"/>
          </a:xfrm>
          <a:prstGeom prst="straightConnector1">
            <a:avLst/>
          </a:prstGeom>
          <a:ln w="38100">
            <a:solidFill>
              <a:srgbClr val="59C3A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Elbow Connector 12"/>
          <p:cNvCxnSpPr/>
          <p:nvPr/>
        </p:nvCxnSpPr>
        <p:spPr>
          <a:xfrm flipV="1">
            <a:off x="4702629" y="1140823"/>
            <a:ext cx="2151017" cy="1811383"/>
          </a:xfrm>
          <a:prstGeom prst="bentConnector3">
            <a:avLst/>
          </a:prstGeom>
          <a:ln w="38100">
            <a:solidFill>
              <a:srgbClr val="59C3A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914607" y="226423"/>
            <a:ext cx="489421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D51A6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nitial plan was </a:t>
            </a:r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basic Authentication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indent="-342900">
              <a:buClr>
                <a:srgbClr val="D51A61"/>
              </a:buClr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For more efficiency; we added User Profile option. </a:t>
            </a:r>
          </a:p>
          <a:p>
            <a:pPr marL="342900" indent="-342900">
              <a:buClr>
                <a:srgbClr val="D51A61"/>
              </a:buClr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Where user can add, edit &amp; update information using </a:t>
            </a:r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cloud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irestore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27"/>
          <a:stretch/>
        </p:blipFill>
        <p:spPr>
          <a:xfrm>
            <a:off x="8976765" y="2412274"/>
            <a:ext cx="2220607" cy="4174522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5273041" y="3243943"/>
            <a:ext cx="32265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D51A61"/>
              </a:buClr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Successful logout.</a:t>
            </a:r>
          </a:p>
          <a:p>
            <a:pPr marL="342900" indent="-342900">
              <a:buClr>
                <a:srgbClr val="D51A61"/>
              </a:buClr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Without logout, app </a:t>
            </a:r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maintain log in state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cxnSp>
        <p:nvCxnSpPr>
          <p:cNvPr id="25" name="Elbow Connector 24"/>
          <p:cNvCxnSpPr/>
          <p:nvPr/>
        </p:nvCxnSpPr>
        <p:spPr>
          <a:xfrm>
            <a:off x="4624251" y="4267200"/>
            <a:ext cx="1149532" cy="1088571"/>
          </a:xfrm>
          <a:prstGeom prst="bentConnector3">
            <a:avLst/>
          </a:prstGeom>
          <a:ln w="38100">
            <a:solidFill>
              <a:srgbClr val="59C3A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5791201" y="5155474"/>
            <a:ext cx="16633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D51A61"/>
              </a:buClr>
              <a:buFont typeface="Arial" panose="020B0604020202020204" pitchFamily="34" charset="0"/>
              <a:buChar char="•"/>
            </a:pPr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Chatbot </a:t>
            </a:r>
          </a:p>
          <a:p>
            <a:pPr>
              <a:buClr>
                <a:srgbClr val="D51A61"/>
              </a:buClr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  for quires. 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4633" y="1556656"/>
            <a:ext cx="672738" cy="672738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7851" y="1201783"/>
            <a:ext cx="359703" cy="359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524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000"/>
                            </p:stCondLst>
                            <p:childTnLst>
                              <p:par>
                                <p:cTn id="4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500"/>
                            </p:stCondLst>
                            <p:childTnLst>
                              <p:par>
                                <p:cTn id="4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500"/>
                            </p:stCondLst>
                            <p:childTnLst>
                              <p:par>
                                <p:cTn id="5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0"/>
                            </p:stCondLst>
                            <p:childTnLst>
                              <p:par>
                                <p:cTn id="5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0" grpId="0"/>
      <p:bldP spid="2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6">
            <a:extLst>
              <a:ext uri="{FF2B5EF4-FFF2-40B4-BE49-F238E27FC236}">
                <a16:creationId xmlns:a16="http://schemas.microsoft.com/office/drawing/2014/main" id="{36DB04AA-2B2C-4162-AD6D-1FF802682C3D}"/>
              </a:ext>
            </a:extLst>
          </p:cNvPr>
          <p:cNvSpPr txBox="1">
            <a:spLocks/>
          </p:cNvSpPr>
          <p:nvPr/>
        </p:nvSpPr>
        <p:spPr>
          <a:xfrm>
            <a:off x="364943" y="165463"/>
            <a:ext cx="6593206" cy="84037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dirty="0" smtClean="0"/>
              <a:t>Nutrition Assistant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470263" y="923109"/>
            <a:ext cx="7053943" cy="52251"/>
          </a:xfrm>
          <a:prstGeom prst="line">
            <a:avLst/>
          </a:prstGeom>
          <a:ln w="57150">
            <a:solidFill>
              <a:srgbClr val="59C3A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995" y="1546860"/>
            <a:ext cx="9065585" cy="4174671"/>
          </a:xfrm>
          <a:prstGeom prst="rect">
            <a:avLst/>
          </a:prstGeom>
        </p:spPr>
      </p:pic>
      <p:sp>
        <p:nvSpPr>
          <p:cNvPr id="9" name="Title 6">
            <a:extLst>
              <a:ext uri="{FF2B5EF4-FFF2-40B4-BE49-F238E27FC236}">
                <a16:creationId xmlns:a16="http://schemas.microsoft.com/office/drawing/2014/main" id="{36DB04AA-2B2C-4162-AD6D-1FF802682C3D}"/>
              </a:ext>
            </a:extLst>
          </p:cNvPr>
          <p:cNvSpPr txBox="1">
            <a:spLocks/>
          </p:cNvSpPr>
          <p:nvPr/>
        </p:nvSpPr>
        <p:spPr>
          <a:xfrm>
            <a:off x="5106760" y="435429"/>
            <a:ext cx="2495823" cy="4963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2800" dirty="0"/>
              <a:t>[</a:t>
            </a:r>
            <a:r>
              <a:rPr lang="en-US" sz="2800" dirty="0" smtClean="0"/>
              <a:t>Block Diagram]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294202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6">
            <a:extLst>
              <a:ext uri="{FF2B5EF4-FFF2-40B4-BE49-F238E27FC236}">
                <a16:creationId xmlns:a16="http://schemas.microsoft.com/office/drawing/2014/main" id="{36DB04AA-2B2C-4162-AD6D-1FF802682C3D}"/>
              </a:ext>
            </a:extLst>
          </p:cNvPr>
          <p:cNvSpPr txBox="1">
            <a:spLocks/>
          </p:cNvSpPr>
          <p:nvPr/>
        </p:nvSpPr>
        <p:spPr>
          <a:xfrm>
            <a:off x="478154" y="87086"/>
            <a:ext cx="5983605" cy="84037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dirty="0" smtClean="0"/>
              <a:t>Dataset Processing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574765" y="905692"/>
            <a:ext cx="5138057" cy="26127"/>
          </a:xfrm>
          <a:prstGeom prst="line">
            <a:avLst/>
          </a:prstGeom>
          <a:ln w="57150">
            <a:solidFill>
              <a:srgbClr val="59C3A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854925" y="1637211"/>
            <a:ext cx="682752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EF6C00"/>
              </a:buClr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Dataset collected </a:t>
            </a:r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“data.world”</a:t>
            </a:r>
          </a:p>
          <a:p>
            <a:pPr marL="342900" indent="-342900">
              <a:buClr>
                <a:srgbClr val="EF6C00"/>
              </a:buClr>
              <a:buFont typeface="Wingdings" panose="05000000000000000000" pitchFamily="2" charset="2"/>
              <a:buChar char="§"/>
            </a:pPr>
            <a:endParaRPr lang="en-US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Clr>
                <a:srgbClr val="EF6C00"/>
              </a:buClr>
              <a:buFont typeface="Wingdings" panose="05000000000000000000" pitchFamily="2" charset="2"/>
              <a:buChar char="§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This data is a flattened version of the USDA National Nutrient Database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pPr marL="342900" indent="-342900">
              <a:buClr>
                <a:srgbClr val="EF6C00"/>
              </a:buClr>
              <a:buFont typeface="Wingdings" panose="05000000000000000000" pitchFamily="2" charset="2"/>
              <a:buChar char="§"/>
            </a:pPr>
            <a:endParaRPr lang="en-US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Clr>
                <a:srgbClr val="EF6C00"/>
              </a:buClr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This dataset contains </a:t>
            </a:r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41 features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. [ like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food group(breakfast, snacks, lunch,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etc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), their description, and how much kilocalories, carbs, proteins, fats, vitamins, etc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.]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>
                <a:srgbClr val="EF6C00"/>
              </a:buClr>
            </a:pPr>
            <a:endParaRPr lang="en-US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Clr>
                <a:srgbClr val="EF6C00"/>
              </a:buClr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We working on </a:t>
            </a:r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3 Features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. [ like </a:t>
            </a:r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food group, description &amp; energy in k/cal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. ]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73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6">
            <a:extLst>
              <a:ext uri="{FF2B5EF4-FFF2-40B4-BE49-F238E27FC236}">
                <a16:creationId xmlns:a16="http://schemas.microsoft.com/office/drawing/2014/main" id="{36DB04AA-2B2C-4162-AD6D-1FF802682C3D}"/>
              </a:ext>
            </a:extLst>
          </p:cNvPr>
          <p:cNvSpPr txBox="1">
            <a:spLocks/>
          </p:cNvSpPr>
          <p:nvPr/>
        </p:nvSpPr>
        <p:spPr>
          <a:xfrm>
            <a:off x="478154" y="87086"/>
            <a:ext cx="5983605" cy="84037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dirty="0" smtClean="0"/>
              <a:t>Dataset Processing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574765" y="905692"/>
            <a:ext cx="5138057" cy="26127"/>
          </a:xfrm>
          <a:prstGeom prst="line">
            <a:avLst/>
          </a:prstGeom>
          <a:ln w="57150">
            <a:solidFill>
              <a:srgbClr val="59C3A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232265" y="1598022"/>
            <a:ext cx="2747554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59C3AF"/>
                </a:solidFill>
                <a:latin typeface="Arial Rounded MT Bold" panose="020F0704030504030204" pitchFamily="34" charset="0"/>
              </a:rPr>
              <a:t>Split Data :</a:t>
            </a:r>
            <a:endParaRPr lang="en-US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for training  80 %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for testing  20%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49532" y="3309256"/>
            <a:ext cx="313508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59C3AF"/>
                </a:solidFill>
                <a:latin typeface="Arial Rounded MT Bold" panose="020F0704030504030204" pitchFamily="34" charset="0"/>
              </a:rPr>
              <a:t>Merge Data :</a:t>
            </a:r>
            <a:endParaRPr lang="en-US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Breakfast = 200 data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Lunch = 200 data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Snacks = 200 data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Dinner = 200 data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320938" y="1724297"/>
            <a:ext cx="2987039" cy="1692771"/>
          </a:xfrm>
          <a:prstGeom prst="rect">
            <a:avLst/>
          </a:prstGeom>
          <a:noFill/>
          <a:ln>
            <a:solidFill>
              <a:srgbClr val="4B374B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EF6C00"/>
                </a:solidFill>
                <a:latin typeface="Arial Rounded MT Bold" panose="020F0704030504030204" pitchFamily="34" charset="0"/>
              </a:rPr>
              <a:t>Input :</a:t>
            </a:r>
          </a:p>
          <a:p>
            <a:pPr marL="285750" indent="-285750">
              <a:buClr>
                <a:srgbClr val="EF6C00"/>
              </a:buClr>
              <a:buFont typeface="Arial" panose="020B0604020202020204" pitchFamily="34" charset="0"/>
              <a:buChar char="•"/>
            </a:pPr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Food Group 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(breakfast, lunch, snacks or dinner) </a:t>
            </a:r>
          </a:p>
          <a:p>
            <a:pPr marL="285750" indent="-285750">
              <a:buClr>
                <a:srgbClr val="EF6C00"/>
              </a:buClr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Kilocalorie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569131" y="4907279"/>
            <a:ext cx="2529840" cy="769441"/>
          </a:xfrm>
          <a:prstGeom prst="rect">
            <a:avLst/>
          </a:prstGeom>
          <a:noFill/>
          <a:ln>
            <a:solidFill>
              <a:srgbClr val="4B374B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EF6C00"/>
                </a:solidFill>
                <a:latin typeface="Arial Rounded MT Bold" panose="020F0704030504030204" pitchFamily="34" charset="0"/>
              </a:rPr>
              <a:t>Output :</a:t>
            </a:r>
          </a:p>
          <a:p>
            <a:pPr>
              <a:buClr>
                <a:srgbClr val="C00000"/>
              </a:buClr>
            </a:pPr>
            <a:r>
              <a:rPr lang="en-US" b="1" dirty="0"/>
              <a:t> </a:t>
            </a:r>
            <a:r>
              <a:rPr lang="en-US" b="1" dirty="0" smtClean="0"/>
              <a:t>    </a:t>
            </a:r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Food Lists </a:t>
            </a:r>
            <a:endParaRPr lang="en-US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ight Arrow 9"/>
          <p:cNvSpPr/>
          <p:nvPr/>
        </p:nvSpPr>
        <p:spPr>
          <a:xfrm rot="5400000">
            <a:off x="6421689" y="3695077"/>
            <a:ext cx="892073" cy="875488"/>
          </a:xfrm>
          <a:prstGeom prst="rightArrow">
            <a:avLst/>
          </a:prstGeom>
          <a:noFill/>
          <a:ln>
            <a:solidFill>
              <a:srgbClr val="4623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581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 animBg="1"/>
      <p:bldP spid="9" grpId="0" animBg="1"/>
      <p:bldP spid="10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6">
            <a:extLst>
              <a:ext uri="{FF2B5EF4-FFF2-40B4-BE49-F238E27FC236}">
                <a16:creationId xmlns:a16="http://schemas.microsoft.com/office/drawing/2014/main" id="{36DB04AA-2B2C-4162-AD6D-1FF802682C3D}"/>
              </a:ext>
            </a:extLst>
          </p:cNvPr>
          <p:cNvSpPr txBox="1">
            <a:spLocks/>
          </p:cNvSpPr>
          <p:nvPr/>
        </p:nvSpPr>
        <p:spPr>
          <a:xfrm>
            <a:off x="478154" y="174172"/>
            <a:ext cx="8718097" cy="62266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dirty="0" smtClean="0"/>
              <a:t>Flowchart for Food recommendation using KNN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566056" y="801189"/>
            <a:ext cx="8255727" cy="17420"/>
          </a:xfrm>
          <a:prstGeom prst="line">
            <a:avLst/>
          </a:prstGeom>
          <a:ln w="57150">
            <a:solidFill>
              <a:srgbClr val="59C3A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0122" y="1072106"/>
            <a:ext cx="8696325" cy="5514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234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6">
            <a:extLst>
              <a:ext uri="{FF2B5EF4-FFF2-40B4-BE49-F238E27FC236}">
                <a16:creationId xmlns:a16="http://schemas.microsoft.com/office/drawing/2014/main" id="{36DB04AA-2B2C-4162-AD6D-1FF802682C3D}"/>
              </a:ext>
            </a:extLst>
          </p:cNvPr>
          <p:cNvSpPr txBox="1">
            <a:spLocks/>
          </p:cNvSpPr>
          <p:nvPr/>
        </p:nvSpPr>
        <p:spPr>
          <a:xfrm>
            <a:off x="364943" y="165463"/>
            <a:ext cx="6593206" cy="84037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dirty="0" smtClean="0"/>
              <a:t>Fitness Assistant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470263" y="940526"/>
            <a:ext cx="6557554" cy="34835"/>
          </a:xfrm>
          <a:prstGeom prst="line">
            <a:avLst/>
          </a:prstGeom>
          <a:ln w="57150">
            <a:solidFill>
              <a:srgbClr val="59C3A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6">
            <a:extLst>
              <a:ext uri="{FF2B5EF4-FFF2-40B4-BE49-F238E27FC236}">
                <a16:creationId xmlns:a16="http://schemas.microsoft.com/office/drawing/2014/main" id="{36DB04AA-2B2C-4162-AD6D-1FF802682C3D}"/>
              </a:ext>
            </a:extLst>
          </p:cNvPr>
          <p:cNvSpPr txBox="1">
            <a:spLocks/>
          </p:cNvSpPr>
          <p:nvPr/>
        </p:nvSpPr>
        <p:spPr>
          <a:xfrm>
            <a:off x="4540702" y="400595"/>
            <a:ext cx="2495823" cy="4963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2800" dirty="0"/>
              <a:t>[</a:t>
            </a:r>
            <a:r>
              <a:rPr lang="en-US" sz="2800" dirty="0" smtClean="0"/>
              <a:t>Block Diagram]</a:t>
            </a:r>
            <a:endParaRPr lang="en-US" sz="2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2813" y="1532709"/>
            <a:ext cx="7103328" cy="4423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859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6">
            <a:extLst>
              <a:ext uri="{FF2B5EF4-FFF2-40B4-BE49-F238E27FC236}">
                <a16:creationId xmlns:a16="http://schemas.microsoft.com/office/drawing/2014/main" id="{36DB04AA-2B2C-4162-AD6D-1FF802682C3D}"/>
              </a:ext>
            </a:extLst>
          </p:cNvPr>
          <p:cNvSpPr txBox="1">
            <a:spLocks/>
          </p:cNvSpPr>
          <p:nvPr/>
        </p:nvSpPr>
        <p:spPr>
          <a:xfrm>
            <a:off x="364943" y="165463"/>
            <a:ext cx="6593206" cy="84037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dirty="0" smtClean="0"/>
              <a:t>User Assistant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496389" y="931817"/>
            <a:ext cx="5852160" cy="52253"/>
          </a:xfrm>
          <a:prstGeom prst="line">
            <a:avLst/>
          </a:prstGeom>
          <a:ln w="57150">
            <a:solidFill>
              <a:srgbClr val="59C3A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080" y="1697082"/>
            <a:ext cx="5635806" cy="13630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3749" y="3648892"/>
            <a:ext cx="5585556" cy="281374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Freeform 4346" descr="Icon of box and whisker chart. ">
            <a:extLst>
              <a:ext uri="{FF2B5EF4-FFF2-40B4-BE49-F238E27FC236}">
                <a16:creationId xmlns:a16="http://schemas.microsoft.com/office/drawing/2014/main" id="{D131817A-5B27-4718-8BAC-45C9CEDA45D9}"/>
              </a:ext>
            </a:extLst>
          </p:cNvPr>
          <p:cNvSpPr>
            <a:spLocks noEditPoints="1"/>
          </p:cNvSpPr>
          <p:nvPr/>
        </p:nvSpPr>
        <p:spPr bwMode="auto">
          <a:xfrm>
            <a:off x="7365275" y="3091544"/>
            <a:ext cx="3285308" cy="345758"/>
          </a:xfrm>
          <a:custGeom>
            <a:avLst/>
            <a:gdLst>
              <a:gd name="T0" fmla="*/ 706 w 898"/>
              <a:gd name="T1" fmla="*/ 479 h 898"/>
              <a:gd name="T2" fmla="*/ 652 w 898"/>
              <a:gd name="T3" fmla="*/ 556 h 898"/>
              <a:gd name="T4" fmla="*/ 632 w 898"/>
              <a:gd name="T5" fmla="*/ 551 h 898"/>
              <a:gd name="T6" fmla="*/ 576 w 898"/>
              <a:gd name="T7" fmla="*/ 477 h 898"/>
              <a:gd name="T8" fmla="*/ 571 w 898"/>
              <a:gd name="T9" fmla="*/ 398 h 898"/>
              <a:gd name="T10" fmla="*/ 628 w 898"/>
              <a:gd name="T11" fmla="*/ 129 h 898"/>
              <a:gd name="T12" fmla="*/ 643 w 898"/>
              <a:gd name="T13" fmla="*/ 114 h 898"/>
              <a:gd name="T14" fmla="*/ 658 w 898"/>
              <a:gd name="T15" fmla="*/ 129 h 898"/>
              <a:gd name="T16" fmla="*/ 717 w 898"/>
              <a:gd name="T17" fmla="*/ 398 h 898"/>
              <a:gd name="T18" fmla="*/ 621 w 898"/>
              <a:gd name="T19" fmla="*/ 758 h 898"/>
              <a:gd name="T20" fmla="*/ 589 w 898"/>
              <a:gd name="T21" fmla="*/ 727 h 898"/>
              <a:gd name="T22" fmla="*/ 589 w 898"/>
              <a:gd name="T23" fmla="*/ 680 h 898"/>
              <a:gd name="T24" fmla="*/ 621 w 898"/>
              <a:gd name="T25" fmla="*/ 648 h 898"/>
              <a:gd name="T26" fmla="*/ 667 w 898"/>
              <a:gd name="T27" fmla="*/ 648 h 898"/>
              <a:gd name="T28" fmla="*/ 699 w 898"/>
              <a:gd name="T29" fmla="*/ 680 h 898"/>
              <a:gd name="T30" fmla="*/ 699 w 898"/>
              <a:gd name="T31" fmla="*/ 727 h 898"/>
              <a:gd name="T32" fmla="*/ 667 w 898"/>
              <a:gd name="T33" fmla="*/ 758 h 898"/>
              <a:gd name="T34" fmla="*/ 536 w 898"/>
              <a:gd name="T35" fmla="*/ 294 h 898"/>
              <a:gd name="T36" fmla="*/ 479 w 898"/>
              <a:gd name="T37" fmla="*/ 546 h 898"/>
              <a:gd name="T38" fmla="*/ 461 w 898"/>
              <a:gd name="T39" fmla="*/ 558 h 898"/>
              <a:gd name="T40" fmla="*/ 450 w 898"/>
              <a:gd name="T41" fmla="*/ 299 h 898"/>
              <a:gd name="T42" fmla="*/ 390 w 898"/>
              <a:gd name="T43" fmla="*/ 287 h 898"/>
              <a:gd name="T44" fmla="*/ 398 w 898"/>
              <a:gd name="T45" fmla="*/ 211 h 898"/>
              <a:gd name="T46" fmla="*/ 454 w 898"/>
              <a:gd name="T47" fmla="*/ 118 h 898"/>
              <a:gd name="T48" fmla="*/ 475 w 898"/>
              <a:gd name="T49" fmla="*/ 118 h 898"/>
              <a:gd name="T50" fmla="*/ 530 w 898"/>
              <a:gd name="T51" fmla="*/ 211 h 898"/>
              <a:gd name="T52" fmla="*/ 465 w 898"/>
              <a:gd name="T53" fmla="*/ 763 h 898"/>
              <a:gd name="T54" fmla="*/ 422 w 898"/>
              <a:gd name="T55" fmla="*/ 745 h 898"/>
              <a:gd name="T56" fmla="*/ 405 w 898"/>
              <a:gd name="T57" fmla="*/ 703 h 898"/>
              <a:gd name="T58" fmla="*/ 422 w 898"/>
              <a:gd name="T59" fmla="*/ 661 h 898"/>
              <a:gd name="T60" fmla="*/ 465 w 898"/>
              <a:gd name="T61" fmla="*/ 643 h 898"/>
              <a:gd name="T62" fmla="*/ 506 w 898"/>
              <a:gd name="T63" fmla="*/ 661 h 898"/>
              <a:gd name="T64" fmla="*/ 525 w 898"/>
              <a:gd name="T65" fmla="*/ 703 h 898"/>
              <a:gd name="T66" fmla="*/ 506 w 898"/>
              <a:gd name="T67" fmla="*/ 745 h 898"/>
              <a:gd name="T68" fmla="*/ 465 w 898"/>
              <a:gd name="T69" fmla="*/ 763 h 898"/>
              <a:gd name="T70" fmla="*/ 318 w 898"/>
              <a:gd name="T71" fmla="*/ 419 h 898"/>
              <a:gd name="T72" fmla="*/ 263 w 898"/>
              <a:gd name="T73" fmla="*/ 556 h 898"/>
              <a:gd name="T74" fmla="*/ 242 w 898"/>
              <a:gd name="T75" fmla="*/ 551 h 898"/>
              <a:gd name="T76" fmla="*/ 186 w 898"/>
              <a:gd name="T77" fmla="*/ 417 h 898"/>
              <a:gd name="T78" fmla="*/ 181 w 898"/>
              <a:gd name="T79" fmla="*/ 339 h 898"/>
              <a:gd name="T80" fmla="*/ 240 w 898"/>
              <a:gd name="T81" fmla="*/ 129 h 898"/>
              <a:gd name="T82" fmla="*/ 255 w 898"/>
              <a:gd name="T83" fmla="*/ 114 h 898"/>
              <a:gd name="T84" fmla="*/ 270 w 898"/>
              <a:gd name="T85" fmla="*/ 129 h 898"/>
              <a:gd name="T86" fmla="*/ 329 w 898"/>
              <a:gd name="T87" fmla="*/ 339 h 898"/>
              <a:gd name="T88" fmla="*/ 231 w 898"/>
              <a:gd name="T89" fmla="*/ 758 h 898"/>
              <a:gd name="T90" fmla="*/ 200 w 898"/>
              <a:gd name="T91" fmla="*/ 727 h 898"/>
              <a:gd name="T92" fmla="*/ 200 w 898"/>
              <a:gd name="T93" fmla="*/ 680 h 898"/>
              <a:gd name="T94" fmla="*/ 231 w 898"/>
              <a:gd name="T95" fmla="*/ 648 h 898"/>
              <a:gd name="T96" fmla="*/ 278 w 898"/>
              <a:gd name="T97" fmla="*/ 648 h 898"/>
              <a:gd name="T98" fmla="*/ 311 w 898"/>
              <a:gd name="T99" fmla="*/ 680 h 898"/>
              <a:gd name="T100" fmla="*/ 311 w 898"/>
              <a:gd name="T101" fmla="*/ 727 h 898"/>
              <a:gd name="T102" fmla="*/ 278 w 898"/>
              <a:gd name="T103" fmla="*/ 758 h 898"/>
              <a:gd name="T104" fmla="*/ 10 w 898"/>
              <a:gd name="T105" fmla="*/ 2 h 898"/>
              <a:gd name="T106" fmla="*/ 1 w 898"/>
              <a:gd name="T107" fmla="*/ 886 h 898"/>
              <a:gd name="T108" fmla="*/ 883 w 898"/>
              <a:gd name="T109" fmla="*/ 898 h 898"/>
              <a:gd name="T110" fmla="*/ 898 w 898"/>
              <a:gd name="T111" fmla="*/ 883 h 898"/>
              <a:gd name="T112" fmla="*/ 886 w 898"/>
              <a:gd name="T113" fmla="*/ 0 h 8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898" h="898">
                <a:moveTo>
                  <a:pt x="718" y="464"/>
                </a:moveTo>
                <a:lnTo>
                  <a:pt x="718" y="467"/>
                </a:lnTo>
                <a:lnTo>
                  <a:pt x="717" y="470"/>
                </a:lnTo>
                <a:lnTo>
                  <a:pt x="716" y="472"/>
                </a:lnTo>
                <a:lnTo>
                  <a:pt x="714" y="474"/>
                </a:lnTo>
                <a:lnTo>
                  <a:pt x="712" y="477"/>
                </a:lnTo>
                <a:lnTo>
                  <a:pt x="710" y="478"/>
                </a:lnTo>
                <a:lnTo>
                  <a:pt x="706" y="479"/>
                </a:lnTo>
                <a:lnTo>
                  <a:pt x="703" y="479"/>
                </a:lnTo>
                <a:lnTo>
                  <a:pt x="658" y="479"/>
                </a:lnTo>
                <a:lnTo>
                  <a:pt x="658" y="543"/>
                </a:lnTo>
                <a:lnTo>
                  <a:pt x="658" y="546"/>
                </a:lnTo>
                <a:lnTo>
                  <a:pt x="657" y="549"/>
                </a:lnTo>
                <a:lnTo>
                  <a:pt x="656" y="551"/>
                </a:lnTo>
                <a:lnTo>
                  <a:pt x="654" y="554"/>
                </a:lnTo>
                <a:lnTo>
                  <a:pt x="652" y="556"/>
                </a:lnTo>
                <a:lnTo>
                  <a:pt x="650" y="557"/>
                </a:lnTo>
                <a:lnTo>
                  <a:pt x="647" y="558"/>
                </a:lnTo>
                <a:lnTo>
                  <a:pt x="643" y="558"/>
                </a:lnTo>
                <a:lnTo>
                  <a:pt x="641" y="558"/>
                </a:lnTo>
                <a:lnTo>
                  <a:pt x="638" y="557"/>
                </a:lnTo>
                <a:lnTo>
                  <a:pt x="636" y="556"/>
                </a:lnTo>
                <a:lnTo>
                  <a:pt x="634" y="554"/>
                </a:lnTo>
                <a:lnTo>
                  <a:pt x="632" y="551"/>
                </a:lnTo>
                <a:lnTo>
                  <a:pt x="631" y="549"/>
                </a:lnTo>
                <a:lnTo>
                  <a:pt x="629" y="546"/>
                </a:lnTo>
                <a:lnTo>
                  <a:pt x="628" y="543"/>
                </a:lnTo>
                <a:lnTo>
                  <a:pt x="628" y="479"/>
                </a:lnTo>
                <a:lnTo>
                  <a:pt x="583" y="479"/>
                </a:lnTo>
                <a:lnTo>
                  <a:pt x="581" y="479"/>
                </a:lnTo>
                <a:lnTo>
                  <a:pt x="578" y="478"/>
                </a:lnTo>
                <a:lnTo>
                  <a:pt x="576" y="477"/>
                </a:lnTo>
                <a:lnTo>
                  <a:pt x="574" y="474"/>
                </a:lnTo>
                <a:lnTo>
                  <a:pt x="572" y="472"/>
                </a:lnTo>
                <a:lnTo>
                  <a:pt x="571" y="470"/>
                </a:lnTo>
                <a:lnTo>
                  <a:pt x="570" y="467"/>
                </a:lnTo>
                <a:lnTo>
                  <a:pt x="570" y="464"/>
                </a:lnTo>
                <a:lnTo>
                  <a:pt x="570" y="404"/>
                </a:lnTo>
                <a:lnTo>
                  <a:pt x="570" y="402"/>
                </a:lnTo>
                <a:lnTo>
                  <a:pt x="571" y="398"/>
                </a:lnTo>
                <a:lnTo>
                  <a:pt x="572" y="396"/>
                </a:lnTo>
                <a:lnTo>
                  <a:pt x="574" y="394"/>
                </a:lnTo>
                <a:lnTo>
                  <a:pt x="576" y="392"/>
                </a:lnTo>
                <a:lnTo>
                  <a:pt x="578" y="391"/>
                </a:lnTo>
                <a:lnTo>
                  <a:pt x="581" y="390"/>
                </a:lnTo>
                <a:lnTo>
                  <a:pt x="583" y="389"/>
                </a:lnTo>
                <a:lnTo>
                  <a:pt x="628" y="389"/>
                </a:lnTo>
                <a:lnTo>
                  <a:pt x="628" y="129"/>
                </a:lnTo>
                <a:lnTo>
                  <a:pt x="629" y="126"/>
                </a:lnTo>
                <a:lnTo>
                  <a:pt x="631" y="123"/>
                </a:lnTo>
                <a:lnTo>
                  <a:pt x="632" y="121"/>
                </a:lnTo>
                <a:lnTo>
                  <a:pt x="634" y="118"/>
                </a:lnTo>
                <a:lnTo>
                  <a:pt x="636" y="117"/>
                </a:lnTo>
                <a:lnTo>
                  <a:pt x="638" y="115"/>
                </a:lnTo>
                <a:lnTo>
                  <a:pt x="641" y="114"/>
                </a:lnTo>
                <a:lnTo>
                  <a:pt x="643" y="114"/>
                </a:lnTo>
                <a:lnTo>
                  <a:pt x="647" y="114"/>
                </a:lnTo>
                <a:lnTo>
                  <a:pt x="650" y="115"/>
                </a:lnTo>
                <a:lnTo>
                  <a:pt x="652" y="117"/>
                </a:lnTo>
                <a:lnTo>
                  <a:pt x="654" y="118"/>
                </a:lnTo>
                <a:lnTo>
                  <a:pt x="656" y="121"/>
                </a:lnTo>
                <a:lnTo>
                  <a:pt x="657" y="123"/>
                </a:lnTo>
                <a:lnTo>
                  <a:pt x="658" y="127"/>
                </a:lnTo>
                <a:lnTo>
                  <a:pt x="658" y="129"/>
                </a:lnTo>
                <a:lnTo>
                  <a:pt x="658" y="389"/>
                </a:lnTo>
                <a:lnTo>
                  <a:pt x="703" y="389"/>
                </a:lnTo>
                <a:lnTo>
                  <a:pt x="706" y="390"/>
                </a:lnTo>
                <a:lnTo>
                  <a:pt x="710" y="391"/>
                </a:lnTo>
                <a:lnTo>
                  <a:pt x="712" y="392"/>
                </a:lnTo>
                <a:lnTo>
                  <a:pt x="714" y="394"/>
                </a:lnTo>
                <a:lnTo>
                  <a:pt x="716" y="396"/>
                </a:lnTo>
                <a:lnTo>
                  <a:pt x="717" y="398"/>
                </a:lnTo>
                <a:lnTo>
                  <a:pt x="718" y="402"/>
                </a:lnTo>
                <a:lnTo>
                  <a:pt x="718" y="404"/>
                </a:lnTo>
                <a:lnTo>
                  <a:pt x="718" y="464"/>
                </a:lnTo>
                <a:close/>
                <a:moveTo>
                  <a:pt x="643" y="763"/>
                </a:moveTo>
                <a:lnTo>
                  <a:pt x="638" y="762"/>
                </a:lnTo>
                <a:lnTo>
                  <a:pt x="632" y="762"/>
                </a:lnTo>
                <a:lnTo>
                  <a:pt x="626" y="760"/>
                </a:lnTo>
                <a:lnTo>
                  <a:pt x="621" y="758"/>
                </a:lnTo>
                <a:lnTo>
                  <a:pt x="616" y="756"/>
                </a:lnTo>
                <a:lnTo>
                  <a:pt x="610" y="753"/>
                </a:lnTo>
                <a:lnTo>
                  <a:pt x="606" y="749"/>
                </a:lnTo>
                <a:lnTo>
                  <a:pt x="602" y="745"/>
                </a:lnTo>
                <a:lnTo>
                  <a:pt x="597" y="741"/>
                </a:lnTo>
                <a:lnTo>
                  <a:pt x="594" y="737"/>
                </a:lnTo>
                <a:lnTo>
                  <a:pt x="591" y="731"/>
                </a:lnTo>
                <a:lnTo>
                  <a:pt x="589" y="727"/>
                </a:lnTo>
                <a:lnTo>
                  <a:pt x="587" y="720"/>
                </a:lnTo>
                <a:lnTo>
                  <a:pt x="586" y="715"/>
                </a:lnTo>
                <a:lnTo>
                  <a:pt x="584" y="710"/>
                </a:lnTo>
                <a:lnTo>
                  <a:pt x="583" y="703"/>
                </a:lnTo>
                <a:lnTo>
                  <a:pt x="584" y="697"/>
                </a:lnTo>
                <a:lnTo>
                  <a:pt x="586" y="692"/>
                </a:lnTo>
                <a:lnTo>
                  <a:pt x="587" y="685"/>
                </a:lnTo>
                <a:lnTo>
                  <a:pt x="589" y="680"/>
                </a:lnTo>
                <a:lnTo>
                  <a:pt x="591" y="674"/>
                </a:lnTo>
                <a:lnTo>
                  <a:pt x="594" y="670"/>
                </a:lnTo>
                <a:lnTo>
                  <a:pt x="597" y="665"/>
                </a:lnTo>
                <a:lnTo>
                  <a:pt x="602" y="661"/>
                </a:lnTo>
                <a:lnTo>
                  <a:pt x="606" y="657"/>
                </a:lnTo>
                <a:lnTo>
                  <a:pt x="610" y="653"/>
                </a:lnTo>
                <a:lnTo>
                  <a:pt x="616" y="651"/>
                </a:lnTo>
                <a:lnTo>
                  <a:pt x="621" y="648"/>
                </a:lnTo>
                <a:lnTo>
                  <a:pt x="626" y="646"/>
                </a:lnTo>
                <a:lnTo>
                  <a:pt x="632" y="645"/>
                </a:lnTo>
                <a:lnTo>
                  <a:pt x="638" y="643"/>
                </a:lnTo>
                <a:lnTo>
                  <a:pt x="643" y="643"/>
                </a:lnTo>
                <a:lnTo>
                  <a:pt x="650" y="643"/>
                </a:lnTo>
                <a:lnTo>
                  <a:pt x="656" y="645"/>
                </a:lnTo>
                <a:lnTo>
                  <a:pt x="662" y="646"/>
                </a:lnTo>
                <a:lnTo>
                  <a:pt x="667" y="648"/>
                </a:lnTo>
                <a:lnTo>
                  <a:pt x="672" y="651"/>
                </a:lnTo>
                <a:lnTo>
                  <a:pt x="678" y="653"/>
                </a:lnTo>
                <a:lnTo>
                  <a:pt x="682" y="657"/>
                </a:lnTo>
                <a:lnTo>
                  <a:pt x="686" y="661"/>
                </a:lnTo>
                <a:lnTo>
                  <a:pt x="690" y="665"/>
                </a:lnTo>
                <a:lnTo>
                  <a:pt x="694" y="670"/>
                </a:lnTo>
                <a:lnTo>
                  <a:pt x="697" y="674"/>
                </a:lnTo>
                <a:lnTo>
                  <a:pt x="699" y="680"/>
                </a:lnTo>
                <a:lnTo>
                  <a:pt x="701" y="685"/>
                </a:lnTo>
                <a:lnTo>
                  <a:pt x="702" y="692"/>
                </a:lnTo>
                <a:lnTo>
                  <a:pt x="703" y="697"/>
                </a:lnTo>
                <a:lnTo>
                  <a:pt x="703" y="703"/>
                </a:lnTo>
                <a:lnTo>
                  <a:pt x="703" y="710"/>
                </a:lnTo>
                <a:lnTo>
                  <a:pt x="702" y="715"/>
                </a:lnTo>
                <a:lnTo>
                  <a:pt x="701" y="720"/>
                </a:lnTo>
                <a:lnTo>
                  <a:pt x="699" y="727"/>
                </a:lnTo>
                <a:lnTo>
                  <a:pt x="697" y="731"/>
                </a:lnTo>
                <a:lnTo>
                  <a:pt x="694" y="737"/>
                </a:lnTo>
                <a:lnTo>
                  <a:pt x="690" y="741"/>
                </a:lnTo>
                <a:lnTo>
                  <a:pt x="686" y="745"/>
                </a:lnTo>
                <a:lnTo>
                  <a:pt x="682" y="749"/>
                </a:lnTo>
                <a:lnTo>
                  <a:pt x="678" y="753"/>
                </a:lnTo>
                <a:lnTo>
                  <a:pt x="672" y="756"/>
                </a:lnTo>
                <a:lnTo>
                  <a:pt x="667" y="758"/>
                </a:lnTo>
                <a:lnTo>
                  <a:pt x="662" y="760"/>
                </a:lnTo>
                <a:lnTo>
                  <a:pt x="656" y="762"/>
                </a:lnTo>
                <a:lnTo>
                  <a:pt x="650" y="762"/>
                </a:lnTo>
                <a:lnTo>
                  <a:pt x="643" y="763"/>
                </a:lnTo>
                <a:close/>
                <a:moveTo>
                  <a:pt x="540" y="284"/>
                </a:moveTo>
                <a:lnTo>
                  <a:pt x="538" y="287"/>
                </a:lnTo>
                <a:lnTo>
                  <a:pt x="537" y="290"/>
                </a:lnTo>
                <a:lnTo>
                  <a:pt x="536" y="294"/>
                </a:lnTo>
                <a:lnTo>
                  <a:pt x="534" y="296"/>
                </a:lnTo>
                <a:lnTo>
                  <a:pt x="532" y="297"/>
                </a:lnTo>
                <a:lnTo>
                  <a:pt x="530" y="298"/>
                </a:lnTo>
                <a:lnTo>
                  <a:pt x="527" y="299"/>
                </a:lnTo>
                <a:lnTo>
                  <a:pt x="525" y="299"/>
                </a:lnTo>
                <a:lnTo>
                  <a:pt x="480" y="299"/>
                </a:lnTo>
                <a:lnTo>
                  <a:pt x="480" y="543"/>
                </a:lnTo>
                <a:lnTo>
                  <a:pt x="479" y="546"/>
                </a:lnTo>
                <a:lnTo>
                  <a:pt x="479" y="549"/>
                </a:lnTo>
                <a:lnTo>
                  <a:pt x="476" y="551"/>
                </a:lnTo>
                <a:lnTo>
                  <a:pt x="475" y="554"/>
                </a:lnTo>
                <a:lnTo>
                  <a:pt x="472" y="556"/>
                </a:lnTo>
                <a:lnTo>
                  <a:pt x="470" y="557"/>
                </a:lnTo>
                <a:lnTo>
                  <a:pt x="467" y="558"/>
                </a:lnTo>
                <a:lnTo>
                  <a:pt x="465" y="558"/>
                </a:lnTo>
                <a:lnTo>
                  <a:pt x="461" y="558"/>
                </a:lnTo>
                <a:lnTo>
                  <a:pt x="458" y="557"/>
                </a:lnTo>
                <a:lnTo>
                  <a:pt x="456" y="556"/>
                </a:lnTo>
                <a:lnTo>
                  <a:pt x="454" y="554"/>
                </a:lnTo>
                <a:lnTo>
                  <a:pt x="452" y="551"/>
                </a:lnTo>
                <a:lnTo>
                  <a:pt x="451" y="549"/>
                </a:lnTo>
                <a:lnTo>
                  <a:pt x="450" y="546"/>
                </a:lnTo>
                <a:lnTo>
                  <a:pt x="450" y="543"/>
                </a:lnTo>
                <a:lnTo>
                  <a:pt x="450" y="299"/>
                </a:lnTo>
                <a:lnTo>
                  <a:pt x="405" y="299"/>
                </a:lnTo>
                <a:lnTo>
                  <a:pt x="402" y="299"/>
                </a:lnTo>
                <a:lnTo>
                  <a:pt x="398" y="298"/>
                </a:lnTo>
                <a:lnTo>
                  <a:pt x="396" y="297"/>
                </a:lnTo>
                <a:lnTo>
                  <a:pt x="394" y="296"/>
                </a:lnTo>
                <a:lnTo>
                  <a:pt x="392" y="294"/>
                </a:lnTo>
                <a:lnTo>
                  <a:pt x="391" y="290"/>
                </a:lnTo>
                <a:lnTo>
                  <a:pt x="390" y="287"/>
                </a:lnTo>
                <a:lnTo>
                  <a:pt x="390" y="284"/>
                </a:lnTo>
                <a:lnTo>
                  <a:pt x="390" y="225"/>
                </a:lnTo>
                <a:lnTo>
                  <a:pt x="390" y="222"/>
                </a:lnTo>
                <a:lnTo>
                  <a:pt x="391" y="219"/>
                </a:lnTo>
                <a:lnTo>
                  <a:pt x="392" y="217"/>
                </a:lnTo>
                <a:lnTo>
                  <a:pt x="394" y="214"/>
                </a:lnTo>
                <a:lnTo>
                  <a:pt x="396" y="212"/>
                </a:lnTo>
                <a:lnTo>
                  <a:pt x="398" y="211"/>
                </a:lnTo>
                <a:lnTo>
                  <a:pt x="402" y="210"/>
                </a:lnTo>
                <a:lnTo>
                  <a:pt x="405" y="210"/>
                </a:lnTo>
                <a:lnTo>
                  <a:pt x="450" y="210"/>
                </a:lnTo>
                <a:lnTo>
                  <a:pt x="450" y="129"/>
                </a:lnTo>
                <a:lnTo>
                  <a:pt x="450" y="126"/>
                </a:lnTo>
                <a:lnTo>
                  <a:pt x="451" y="123"/>
                </a:lnTo>
                <a:lnTo>
                  <a:pt x="452" y="121"/>
                </a:lnTo>
                <a:lnTo>
                  <a:pt x="454" y="118"/>
                </a:lnTo>
                <a:lnTo>
                  <a:pt x="456" y="117"/>
                </a:lnTo>
                <a:lnTo>
                  <a:pt x="458" y="115"/>
                </a:lnTo>
                <a:lnTo>
                  <a:pt x="461" y="114"/>
                </a:lnTo>
                <a:lnTo>
                  <a:pt x="465" y="114"/>
                </a:lnTo>
                <a:lnTo>
                  <a:pt x="467" y="114"/>
                </a:lnTo>
                <a:lnTo>
                  <a:pt x="470" y="115"/>
                </a:lnTo>
                <a:lnTo>
                  <a:pt x="472" y="117"/>
                </a:lnTo>
                <a:lnTo>
                  <a:pt x="475" y="118"/>
                </a:lnTo>
                <a:lnTo>
                  <a:pt x="476" y="121"/>
                </a:lnTo>
                <a:lnTo>
                  <a:pt x="479" y="123"/>
                </a:lnTo>
                <a:lnTo>
                  <a:pt x="479" y="127"/>
                </a:lnTo>
                <a:lnTo>
                  <a:pt x="480" y="129"/>
                </a:lnTo>
                <a:lnTo>
                  <a:pt x="480" y="210"/>
                </a:lnTo>
                <a:lnTo>
                  <a:pt x="525" y="210"/>
                </a:lnTo>
                <a:lnTo>
                  <a:pt x="527" y="210"/>
                </a:lnTo>
                <a:lnTo>
                  <a:pt x="530" y="211"/>
                </a:lnTo>
                <a:lnTo>
                  <a:pt x="532" y="212"/>
                </a:lnTo>
                <a:lnTo>
                  <a:pt x="534" y="214"/>
                </a:lnTo>
                <a:lnTo>
                  <a:pt x="536" y="217"/>
                </a:lnTo>
                <a:lnTo>
                  <a:pt x="537" y="219"/>
                </a:lnTo>
                <a:lnTo>
                  <a:pt x="538" y="222"/>
                </a:lnTo>
                <a:lnTo>
                  <a:pt x="540" y="225"/>
                </a:lnTo>
                <a:lnTo>
                  <a:pt x="540" y="284"/>
                </a:lnTo>
                <a:close/>
                <a:moveTo>
                  <a:pt x="465" y="763"/>
                </a:moveTo>
                <a:lnTo>
                  <a:pt x="458" y="762"/>
                </a:lnTo>
                <a:lnTo>
                  <a:pt x="452" y="762"/>
                </a:lnTo>
                <a:lnTo>
                  <a:pt x="446" y="760"/>
                </a:lnTo>
                <a:lnTo>
                  <a:pt x="441" y="758"/>
                </a:lnTo>
                <a:lnTo>
                  <a:pt x="436" y="756"/>
                </a:lnTo>
                <a:lnTo>
                  <a:pt x="430" y="753"/>
                </a:lnTo>
                <a:lnTo>
                  <a:pt x="426" y="749"/>
                </a:lnTo>
                <a:lnTo>
                  <a:pt x="422" y="745"/>
                </a:lnTo>
                <a:lnTo>
                  <a:pt x="419" y="741"/>
                </a:lnTo>
                <a:lnTo>
                  <a:pt x="414" y="737"/>
                </a:lnTo>
                <a:lnTo>
                  <a:pt x="412" y="731"/>
                </a:lnTo>
                <a:lnTo>
                  <a:pt x="409" y="727"/>
                </a:lnTo>
                <a:lnTo>
                  <a:pt x="407" y="720"/>
                </a:lnTo>
                <a:lnTo>
                  <a:pt x="406" y="715"/>
                </a:lnTo>
                <a:lnTo>
                  <a:pt x="405" y="710"/>
                </a:lnTo>
                <a:lnTo>
                  <a:pt x="405" y="703"/>
                </a:lnTo>
                <a:lnTo>
                  <a:pt x="405" y="697"/>
                </a:lnTo>
                <a:lnTo>
                  <a:pt x="406" y="692"/>
                </a:lnTo>
                <a:lnTo>
                  <a:pt x="407" y="685"/>
                </a:lnTo>
                <a:lnTo>
                  <a:pt x="409" y="680"/>
                </a:lnTo>
                <a:lnTo>
                  <a:pt x="412" y="674"/>
                </a:lnTo>
                <a:lnTo>
                  <a:pt x="414" y="670"/>
                </a:lnTo>
                <a:lnTo>
                  <a:pt x="419" y="665"/>
                </a:lnTo>
                <a:lnTo>
                  <a:pt x="422" y="661"/>
                </a:lnTo>
                <a:lnTo>
                  <a:pt x="426" y="657"/>
                </a:lnTo>
                <a:lnTo>
                  <a:pt x="430" y="653"/>
                </a:lnTo>
                <a:lnTo>
                  <a:pt x="436" y="651"/>
                </a:lnTo>
                <a:lnTo>
                  <a:pt x="441" y="648"/>
                </a:lnTo>
                <a:lnTo>
                  <a:pt x="446" y="646"/>
                </a:lnTo>
                <a:lnTo>
                  <a:pt x="452" y="645"/>
                </a:lnTo>
                <a:lnTo>
                  <a:pt x="458" y="643"/>
                </a:lnTo>
                <a:lnTo>
                  <a:pt x="465" y="643"/>
                </a:lnTo>
                <a:lnTo>
                  <a:pt x="470" y="643"/>
                </a:lnTo>
                <a:lnTo>
                  <a:pt x="476" y="645"/>
                </a:lnTo>
                <a:lnTo>
                  <a:pt x="482" y="646"/>
                </a:lnTo>
                <a:lnTo>
                  <a:pt x="487" y="648"/>
                </a:lnTo>
                <a:lnTo>
                  <a:pt x="492" y="651"/>
                </a:lnTo>
                <a:lnTo>
                  <a:pt x="498" y="653"/>
                </a:lnTo>
                <a:lnTo>
                  <a:pt x="502" y="657"/>
                </a:lnTo>
                <a:lnTo>
                  <a:pt x="506" y="661"/>
                </a:lnTo>
                <a:lnTo>
                  <a:pt x="511" y="665"/>
                </a:lnTo>
                <a:lnTo>
                  <a:pt x="514" y="670"/>
                </a:lnTo>
                <a:lnTo>
                  <a:pt x="517" y="674"/>
                </a:lnTo>
                <a:lnTo>
                  <a:pt x="519" y="680"/>
                </a:lnTo>
                <a:lnTo>
                  <a:pt x="521" y="685"/>
                </a:lnTo>
                <a:lnTo>
                  <a:pt x="522" y="692"/>
                </a:lnTo>
                <a:lnTo>
                  <a:pt x="524" y="697"/>
                </a:lnTo>
                <a:lnTo>
                  <a:pt x="525" y="703"/>
                </a:lnTo>
                <a:lnTo>
                  <a:pt x="524" y="710"/>
                </a:lnTo>
                <a:lnTo>
                  <a:pt x="522" y="715"/>
                </a:lnTo>
                <a:lnTo>
                  <a:pt x="521" y="720"/>
                </a:lnTo>
                <a:lnTo>
                  <a:pt x="519" y="727"/>
                </a:lnTo>
                <a:lnTo>
                  <a:pt x="517" y="731"/>
                </a:lnTo>
                <a:lnTo>
                  <a:pt x="514" y="737"/>
                </a:lnTo>
                <a:lnTo>
                  <a:pt x="511" y="741"/>
                </a:lnTo>
                <a:lnTo>
                  <a:pt x="506" y="745"/>
                </a:lnTo>
                <a:lnTo>
                  <a:pt x="502" y="749"/>
                </a:lnTo>
                <a:lnTo>
                  <a:pt x="498" y="753"/>
                </a:lnTo>
                <a:lnTo>
                  <a:pt x="492" y="756"/>
                </a:lnTo>
                <a:lnTo>
                  <a:pt x="487" y="758"/>
                </a:lnTo>
                <a:lnTo>
                  <a:pt x="482" y="760"/>
                </a:lnTo>
                <a:lnTo>
                  <a:pt x="476" y="762"/>
                </a:lnTo>
                <a:lnTo>
                  <a:pt x="470" y="762"/>
                </a:lnTo>
                <a:lnTo>
                  <a:pt x="465" y="763"/>
                </a:lnTo>
                <a:close/>
                <a:moveTo>
                  <a:pt x="330" y="404"/>
                </a:moveTo>
                <a:lnTo>
                  <a:pt x="330" y="407"/>
                </a:lnTo>
                <a:lnTo>
                  <a:pt x="329" y="410"/>
                </a:lnTo>
                <a:lnTo>
                  <a:pt x="328" y="412"/>
                </a:lnTo>
                <a:lnTo>
                  <a:pt x="326" y="414"/>
                </a:lnTo>
                <a:lnTo>
                  <a:pt x="323" y="417"/>
                </a:lnTo>
                <a:lnTo>
                  <a:pt x="320" y="418"/>
                </a:lnTo>
                <a:lnTo>
                  <a:pt x="318" y="419"/>
                </a:lnTo>
                <a:lnTo>
                  <a:pt x="315" y="419"/>
                </a:lnTo>
                <a:lnTo>
                  <a:pt x="270" y="419"/>
                </a:lnTo>
                <a:lnTo>
                  <a:pt x="270" y="543"/>
                </a:lnTo>
                <a:lnTo>
                  <a:pt x="270" y="546"/>
                </a:lnTo>
                <a:lnTo>
                  <a:pt x="269" y="549"/>
                </a:lnTo>
                <a:lnTo>
                  <a:pt x="268" y="551"/>
                </a:lnTo>
                <a:lnTo>
                  <a:pt x="266" y="554"/>
                </a:lnTo>
                <a:lnTo>
                  <a:pt x="263" y="556"/>
                </a:lnTo>
                <a:lnTo>
                  <a:pt x="260" y="557"/>
                </a:lnTo>
                <a:lnTo>
                  <a:pt x="258" y="558"/>
                </a:lnTo>
                <a:lnTo>
                  <a:pt x="255" y="558"/>
                </a:lnTo>
                <a:lnTo>
                  <a:pt x="252" y="558"/>
                </a:lnTo>
                <a:lnTo>
                  <a:pt x="250" y="557"/>
                </a:lnTo>
                <a:lnTo>
                  <a:pt x="246" y="556"/>
                </a:lnTo>
                <a:lnTo>
                  <a:pt x="244" y="554"/>
                </a:lnTo>
                <a:lnTo>
                  <a:pt x="242" y="551"/>
                </a:lnTo>
                <a:lnTo>
                  <a:pt x="241" y="549"/>
                </a:lnTo>
                <a:lnTo>
                  <a:pt x="240" y="546"/>
                </a:lnTo>
                <a:lnTo>
                  <a:pt x="240" y="543"/>
                </a:lnTo>
                <a:lnTo>
                  <a:pt x="240" y="419"/>
                </a:lnTo>
                <a:lnTo>
                  <a:pt x="195" y="419"/>
                </a:lnTo>
                <a:lnTo>
                  <a:pt x="192" y="419"/>
                </a:lnTo>
                <a:lnTo>
                  <a:pt x="190" y="418"/>
                </a:lnTo>
                <a:lnTo>
                  <a:pt x="186" y="417"/>
                </a:lnTo>
                <a:lnTo>
                  <a:pt x="184" y="414"/>
                </a:lnTo>
                <a:lnTo>
                  <a:pt x="183" y="412"/>
                </a:lnTo>
                <a:lnTo>
                  <a:pt x="181" y="410"/>
                </a:lnTo>
                <a:lnTo>
                  <a:pt x="180" y="407"/>
                </a:lnTo>
                <a:lnTo>
                  <a:pt x="180" y="404"/>
                </a:lnTo>
                <a:lnTo>
                  <a:pt x="180" y="344"/>
                </a:lnTo>
                <a:lnTo>
                  <a:pt x="180" y="342"/>
                </a:lnTo>
                <a:lnTo>
                  <a:pt x="181" y="339"/>
                </a:lnTo>
                <a:lnTo>
                  <a:pt x="183" y="336"/>
                </a:lnTo>
                <a:lnTo>
                  <a:pt x="184" y="334"/>
                </a:lnTo>
                <a:lnTo>
                  <a:pt x="186" y="332"/>
                </a:lnTo>
                <a:lnTo>
                  <a:pt x="190" y="331"/>
                </a:lnTo>
                <a:lnTo>
                  <a:pt x="192" y="330"/>
                </a:lnTo>
                <a:lnTo>
                  <a:pt x="195" y="329"/>
                </a:lnTo>
                <a:lnTo>
                  <a:pt x="240" y="329"/>
                </a:lnTo>
                <a:lnTo>
                  <a:pt x="240" y="129"/>
                </a:lnTo>
                <a:lnTo>
                  <a:pt x="240" y="126"/>
                </a:lnTo>
                <a:lnTo>
                  <a:pt x="241" y="123"/>
                </a:lnTo>
                <a:lnTo>
                  <a:pt x="242" y="121"/>
                </a:lnTo>
                <a:lnTo>
                  <a:pt x="244" y="118"/>
                </a:lnTo>
                <a:lnTo>
                  <a:pt x="246" y="117"/>
                </a:lnTo>
                <a:lnTo>
                  <a:pt x="250" y="115"/>
                </a:lnTo>
                <a:lnTo>
                  <a:pt x="252" y="114"/>
                </a:lnTo>
                <a:lnTo>
                  <a:pt x="255" y="114"/>
                </a:lnTo>
                <a:lnTo>
                  <a:pt x="258" y="114"/>
                </a:lnTo>
                <a:lnTo>
                  <a:pt x="260" y="115"/>
                </a:lnTo>
                <a:lnTo>
                  <a:pt x="263" y="117"/>
                </a:lnTo>
                <a:lnTo>
                  <a:pt x="266" y="118"/>
                </a:lnTo>
                <a:lnTo>
                  <a:pt x="268" y="121"/>
                </a:lnTo>
                <a:lnTo>
                  <a:pt x="269" y="123"/>
                </a:lnTo>
                <a:lnTo>
                  <a:pt x="270" y="127"/>
                </a:lnTo>
                <a:lnTo>
                  <a:pt x="270" y="129"/>
                </a:lnTo>
                <a:lnTo>
                  <a:pt x="270" y="329"/>
                </a:lnTo>
                <a:lnTo>
                  <a:pt x="315" y="329"/>
                </a:lnTo>
                <a:lnTo>
                  <a:pt x="318" y="330"/>
                </a:lnTo>
                <a:lnTo>
                  <a:pt x="320" y="331"/>
                </a:lnTo>
                <a:lnTo>
                  <a:pt x="323" y="332"/>
                </a:lnTo>
                <a:lnTo>
                  <a:pt x="326" y="334"/>
                </a:lnTo>
                <a:lnTo>
                  <a:pt x="328" y="336"/>
                </a:lnTo>
                <a:lnTo>
                  <a:pt x="329" y="339"/>
                </a:lnTo>
                <a:lnTo>
                  <a:pt x="330" y="342"/>
                </a:lnTo>
                <a:lnTo>
                  <a:pt x="330" y="344"/>
                </a:lnTo>
                <a:lnTo>
                  <a:pt x="330" y="404"/>
                </a:lnTo>
                <a:close/>
                <a:moveTo>
                  <a:pt x="255" y="763"/>
                </a:moveTo>
                <a:lnTo>
                  <a:pt x="249" y="762"/>
                </a:lnTo>
                <a:lnTo>
                  <a:pt x="243" y="762"/>
                </a:lnTo>
                <a:lnTo>
                  <a:pt x="237" y="760"/>
                </a:lnTo>
                <a:lnTo>
                  <a:pt x="231" y="758"/>
                </a:lnTo>
                <a:lnTo>
                  <a:pt x="226" y="756"/>
                </a:lnTo>
                <a:lnTo>
                  <a:pt x="222" y="753"/>
                </a:lnTo>
                <a:lnTo>
                  <a:pt x="216" y="749"/>
                </a:lnTo>
                <a:lnTo>
                  <a:pt x="212" y="745"/>
                </a:lnTo>
                <a:lnTo>
                  <a:pt x="209" y="741"/>
                </a:lnTo>
                <a:lnTo>
                  <a:pt x="206" y="737"/>
                </a:lnTo>
                <a:lnTo>
                  <a:pt x="203" y="731"/>
                </a:lnTo>
                <a:lnTo>
                  <a:pt x="200" y="727"/>
                </a:lnTo>
                <a:lnTo>
                  <a:pt x="198" y="720"/>
                </a:lnTo>
                <a:lnTo>
                  <a:pt x="196" y="715"/>
                </a:lnTo>
                <a:lnTo>
                  <a:pt x="195" y="710"/>
                </a:lnTo>
                <a:lnTo>
                  <a:pt x="195" y="703"/>
                </a:lnTo>
                <a:lnTo>
                  <a:pt x="195" y="697"/>
                </a:lnTo>
                <a:lnTo>
                  <a:pt x="196" y="692"/>
                </a:lnTo>
                <a:lnTo>
                  <a:pt x="198" y="685"/>
                </a:lnTo>
                <a:lnTo>
                  <a:pt x="200" y="680"/>
                </a:lnTo>
                <a:lnTo>
                  <a:pt x="203" y="674"/>
                </a:lnTo>
                <a:lnTo>
                  <a:pt x="206" y="670"/>
                </a:lnTo>
                <a:lnTo>
                  <a:pt x="209" y="665"/>
                </a:lnTo>
                <a:lnTo>
                  <a:pt x="212" y="661"/>
                </a:lnTo>
                <a:lnTo>
                  <a:pt x="216" y="657"/>
                </a:lnTo>
                <a:lnTo>
                  <a:pt x="222" y="653"/>
                </a:lnTo>
                <a:lnTo>
                  <a:pt x="226" y="651"/>
                </a:lnTo>
                <a:lnTo>
                  <a:pt x="231" y="648"/>
                </a:lnTo>
                <a:lnTo>
                  <a:pt x="237" y="646"/>
                </a:lnTo>
                <a:lnTo>
                  <a:pt x="243" y="645"/>
                </a:lnTo>
                <a:lnTo>
                  <a:pt x="249" y="643"/>
                </a:lnTo>
                <a:lnTo>
                  <a:pt x="255" y="643"/>
                </a:lnTo>
                <a:lnTo>
                  <a:pt x="261" y="643"/>
                </a:lnTo>
                <a:lnTo>
                  <a:pt x="267" y="645"/>
                </a:lnTo>
                <a:lnTo>
                  <a:pt x="273" y="646"/>
                </a:lnTo>
                <a:lnTo>
                  <a:pt x="278" y="648"/>
                </a:lnTo>
                <a:lnTo>
                  <a:pt x="284" y="651"/>
                </a:lnTo>
                <a:lnTo>
                  <a:pt x="288" y="653"/>
                </a:lnTo>
                <a:lnTo>
                  <a:pt x="293" y="657"/>
                </a:lnTo>
                <a:lnTo>
                  <a:pt x="298" y="661"/>
                </a:lnTo>
                <a:lnTo>
                  <a:pt x="301" y="665"/>
                </a:lnTo>
                <a:lnTo>
                  <a:pt x="304" y="670"/>
                </a:lnTo>
                <a:lnTo>
                  <a:pt x="307" y="674"/>
                </a:lnTo>
                <a:lnTo>
                  <a:pt x="311" y="680"/>
                </a:lnTo>
                <a:lnTo>
                  <a:pt x="312" y="685"/>
                </a:lnTo>
                <a:lnTo>
                  <a:pt x="314" y="692"/>
                </a:lnTo>
                <a:lnTo>
                  <a:pt x="315" y="697"/>
                </a:lnTo>
                <a:lnTo>
                  <a:pt x="315" y="703"/>
                </a:lnTo>
                <a:lnTo>
                  <a:pt x="315" y="710"/>
                </a:lnTo>
                <a:lnTo>
                  <a:pt x="314" y="715"/>
                </a:lnTo>
                <a:lnTo>
                  <a:pt x="312" y="720"/>
                </a:lnTo>
                <a:lnTo>
                  <a:pt x="311" y="727"/>
                </a:lnTo>
                <a:lnTo>
                  <a:pt x="307" y="731"/>
                </a:lnTo>
                <a:lnTo>
                  <a:pt x="304" y="737"/>
                </a:lnTo>
                <a:lnTo>
                  <a:pt x="301" y="741"/>
                </a:lnTo>
                <a:lnTo>
                  <a:pt x="298" y="745"/>
                </a:lnTo>
                <a:lnTo>
                  <a:pt x="293" y="749"/>
                </a:lnTo>
                <a:lnTo>
                  <a:pt x="288" y="753"/>
                </a:lnTo>
                <a:lnTo>
                  <a:pt x="284" y="756"/>
                </a:lnTo>
                <a:lnTo>
                  <a:pt x="278" y="758"/>
                </a:lnTo>
                <a:lnTo>
                  <a:pt x="273" y="760"/>
                </a:lnTo>
                <a:lnTo>
                  <a:pt x="267" y="762"/>
                </a:lnTo>
                <a:lnTo>
                  <a:pt x="261" y="762"/>
                </a:lnTo>
                <a:lnTo>
                  <a:pt x="255" y="763"/>
                </a:lnTo>
                <a:close/>
                <a:moveTo>
                  <a:pt x="883" y="0"/>
                </a:moveTo>
                <a:lnTo>
                  <a:pt x="15" y="0"/>
                </a:lnTo>
                <a:lnTo>
                  <a:pt x="13" y="0"/>
                </a:lnTo>
                <a:lnTo>
                  <a:pt x="10" y="2"/>
                </a:lnTo>
                <a:lnTo>
                  <a:pt x="8" y="3"/>
                </a:lnTo>
                <a:lnTo>
                  <a:pt x="6" y="5"/>
                </a:lnTo>
                <a:lnTo>
                  <a:pt x="3" y="7"/>
                </a:lnTo>
                <a:lnTo>
                  <a:pt x="2" y="10"/>
                </a:lnTo>
                <a:lnTo>
                  <a:pt x="1" y="12"/>
                </a:lnTo>
                <a:lnTo>
                  <a:pt x="0" y="15"/>
                </a:lnTo>
                <a:lnTo>
                  <a:pt x="0" y="883"/>
                </a:lnTo>
                <a:lnTo>
                  <a:pt x="1" y="886"/>
                </a:lnTo>
                <a:lnTo>
                  <a:pt x="2" y="888"/>
                </a:lnTo>
                <a:lnTo>
                  <a:pt x="3" y="892"/>
                </a:lnTo>
                <a:lnTo>
                  <a:pt x="6" y="894"/>
                </a:lnTo>
                <a:lnTo>
                  <a:pt x="8" y="895"/>
                </a:lnTo>
                <a:lnTo>
                  <a:pt x="10" y="897"/>
                </a:lnTo>
                <a:lnTo>
                  <a:pt x="13" y="897"/>
                </a:lnTo>
                <a:lnTo>
                  <a:pt x="15" y="898"/>
                </a:lnTo>
                <a:lnTo>
                  <a:pt x="883" y="898"/>
                </a:lnTo>
                <a:lnTo>
                  <a:pt x="886" y="897"/>
                </a:lnTo>
                <a:lnTo>
                  <a:pt x="888" y="897"/>
                </a:lnTo>
                <a:lnTo>
                  <a:pt x="892" y="895"/>
                </a:lnTo>
                <a:lnTo>
                  <a:pt x="894" y="894"/>
                </a:lnTo>
                <a:lnTo>
                  <a:pt x="896" y="892"/>
                </a:lnTo>
                <a:lnTo>
                  <a:pt x="897" y="888"/>
                </a:lnTo>
                <a:lnTo>
                  <a:pt x="898" y="886"/>
                </a:lnTo>
                <a:lnTo>
                  <a:pt x="898" y="883"/>
                </a:lnTo>
                <a:lnTo>
                  <a:pt x="898" y="15"/>
                </a:lnTo>
                <a:lnTo>
                  <a:pt x="898" y="12"/>
                </a:lnTo>
                <a:lnTo>
                  <a:pt x="897" y="10"/>
                </a:lnTo>
                <a:lnTo>
                  <a:pt x="896" y="7"/>
                </a:lnTo>
                <a:lnTo>
                  <a:pt x="894" y="5"/>
                </a:lnTo>
                <a:lnTo>
                  <a:pt x="892" y="3"/>
                </a:lnTo>
                <a:lnTo>
                  <a:pt x="888" y="2"/>
                </a:lnTo>
                <a:lnTo>
                  <a:pt x="886" y="0"/>
                </a:lnTo>
                <a:lnTo>
                  <a:pt x="883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z="2000" dirty="0" smtClean="0">
                <a:solidFill>
                  <a:srgbClr val="EF6C00"/>
                </a:solidFill>
                <a:latin typeface="Arial Rounded MT Bold" panose="020F0704030504030204" pitchFamily="34" charset="0"/>
              </a:rPr>
              <a:t>How Dialogflow works? </a:t>
            </a:r>
            <a:endParaRPr lang="en-US" sz="2000" dirty="0">
              <a:solidFill>
                <a:srgbClr val="EF6C00"/>
              </a:solidFill>
              <a:latin typeface="Arial Rounded MT Bold" panose="020F0704030504030204" pitchFamily="34" charset="0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6026331" y="2377440"/>
            <a:ext cx="1314995" cy="862149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992776" y="3944983"/>
            <a:ext cx="430203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EF6C00"/>
              </a:buClr>
              <a:buFont typeface="Arial" panose="020B0604020202020204" pitchFamily="34" charset="0"/>
              <a:buChar char="•"/>
            </a:pPr>
            <a:r>
              <a:rPr lang="en-US" sz="2400" b="1" dirty="0" smtClean="0"/>
              <a:t>Chatbot as User Assistant</a:t>
            </a:r>
          </a:p>
          <a:p>
            <a:pPr marL="342900" indent="-342900">
              <a:buClr>
                <a:srgbClr val="EF6C00"/>
              </a:buClr>
              <a:buFont typeface="Arial" panose="020B0604020202020204" pitchFamily="34" charset="0"/>
              <a:buChar char="•"/>
            </a:pPr>
            <a:r>
              <a:rPr lang="en-US" sz="2400" b="1" dirty="0" smtClean="0"/>
              <a:t>For user manual</a:t>
            </a:r>
          </a:p>
          <a:p>
            <a:pPr marL="342900" indent="-342900">
              <a:buClr>
                <a:srgbClr val="EF6C00"/>
              </a:buClr>
              <a:buFont typeface="Arial" panose="020B0604020202020204" pitchFamily="34" charset="0"/>
              <a:buChar char="•"/>
            </a:pPr>
            <a:r>
              <a:rPr lang="en-US" sz="2400" b="1" dirty="0" smtClean="0"/>
              <a:t>For Q/A </a:t>
            </a:r>
          </a:p>
          <a:p>
            <a:pPr marL="342900" indent="-342900">
              <a:buClr>
                <a:srgbClr val="EF6C00"/>
              </a:buClr>
              <a:buFont typeface="Arial" panose="020B0604020202020204" pitchFamily="34" charset="0"/>
              <a:buChar char="•"/>
            </a:pPr>
            <a:r>
              <a:rPr lang="en-US" sz="2400" b="1" dirty="0" smtClean="0"/>
              <a:t>For help or support</a:t>
            </a:r>
          </a:p>
          <a:p>
            <a:pPr marL="342900" indent="-342900">
              <a:buClr>
                <a:srgbClr val="EF6C00"/>
              </a:buClr>
              <a:buFont typeface="Arial" panose="020B0604020202020204" pitchFamily="34" charset="0"/>
              <a:buChar char="•"/>
            </a:pPr>
            <a:r>
              <a:rPr lang="en-US" sz="2400" b="1" dirty="0" smtClean="0"/>
              <a:t>Used Dialogflow for </a:t>
            </a:r>
            <a:r>
              <a:rPr lang="en-US" sz="2400" b="1" dirty="0"/>
              <a:t>C</a:t>
            </a:r>
            <a:r>
              <a:rPr lang="en-US" sz="2400" b="1" dirty="0" smtClean="0"/>
              <a:t>hatbot</a:t>
            </a:r>
          </a:p>
        </p:txBody>
      </p:sp>
      <p:sp>
        <p:nvSpPr>
          <p:cNvPr id="13" name="Title 6">
            <a:extLst>
              <a:ext uri="{FF2B5EF4-FFF2-40B4-BE49-F238E27FC236}">
                <a16:creationId xmlns:a16="http://schemas.microsoft.com/office/drawing/2014/main" id="{36DB04AA-2B2C-4162-AD6D-1FF802682C3D}"/>
              </a:ext>
            </a:extLst>
          </p:cNvPr>
          <p:cNvSpPr txBox="1">
            <a:spLocks/>
          </p:cNvSpPr>
          <p:nvPr/>
        </p:nvSpPr>
        <p:spPr>
          <a:xfrm>
            <a:off x="4018188" y="409303"/>
            <a:ext cx="2495823" cy="4963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2800" dirty="0"/>
              <a:t>[</a:t>
            </a:r>
            <a:r>
              <a:rPr lang="en-US" sz="2800" dirty="0" smtClean="0"/>
              <a:t>Block Diagram]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824687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990D0034-F768-41E7-85D4-F38C4DE8577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146B020-2B12-4533-AB98-A078339B31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250" y="1672046"/>
            <a:ext cx="3100136" cy="84856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</a:rPr>
              <a:t>Result</a:t>
            </a:r>
            <a:endParaRPr lang="en-US" sz="4000" dirty="0">
              <a:solidFill>
                <a:schemeClr val="tx1">
                  <a:lumMod val="65000"/>
                  <a:lumOff val="35000"/>
                </a:schemeClr>
              </a:solidFill>
              <a:latin typeface="Arial Rounded MT Bold" panose="020F0704030504030204" pitchFamily="34" charset="0"/>
            </a:endParaRP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5A0A5CF6-407C-4691-8122-49DF69D0020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90927" y="2633962"/>
            <a:ext cx="283464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557349" y="2621280"/>
            <a:ext cx="2882537" cy="8712"/>
          </a:xfrm>
          <a:prstGeom prst="line">
            <a:avLst/>
          </a:prstGeom>
          <a:ln w="57150">
            <a:solidFill>
              <a:srgbClr val="59C3A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Content Placeholder 9">
            <a:extLst>
              <a:ext uri="{FF2B5EF4-FFF2-40B4-BE49-F238E27FC236}">
                <a16:creationId xmlns:a16="http://schemas.microsoft.com/office/drawing/2014/main" id="{9776A932-6ABB-47FE-9460-F331784DC9D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66796290"/>
              </p:ext>
            </p:extLst>
          </p:nvPr>
        </p:nvGraphicFramePr>
        <p:xfrm>
          <a:off x="4467177" y="375831"/>
          <a:ext cx="6601416" cy="32051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00708">
                  <a:extLst>
                    <a:ext uri="{9D8B030D-6E8A-4147-A177-3AD203B41FA5}">
                      <a16:colId xmlns:a16="http://schemas.microsoft.com/office/drawing/2014/main" val="1998228315"/>
                    </a:ext>
                  </a:extLst>
                </a:gridCol>
                <a:gridCol w="3300708">
                  <a:extLst>
                    <a:ext uri="{9D8B030D-6E8A-4147-A177-3AD203B41FA5}">
                      <a16:colId xmlns:a16="http://schemas.microsoft.com/office/drawing/2014/main" val="1982676541"/>
                    </a:ext>
                  </a:extLst>
                </a:gridCol>
              </a:tblGrid>
              <a:tr h="609891">
                <a:tc>
                  <a:txBody>
                    <a:bodyPr/>
                    <a:lstStyle/>
                    <a:p>
                      <a:pPr algn="l"/>
                      <a:r>
                        <a:rPr lang="en-IN" sz="2800" dirty="0" smtClean="0">
                          <a:solidFill>
                            <a:schemeClr val="bg1"/>
                          </a:solidFill>
                        </a:rPr>
                        <a:t>Complete</a:t>
                      </a:r>
                      <a:endParaRPr lang="en-IN" sz="2800" dirty="0">
                        <a:solidFill>
                          <a:schemeClr val="bg1"/>
                        </a:solidFill>
                      </a:endParaRPr>
                    </a:p>
                  </a:txBody>
                  <a:tcPr marL="254882" marR="254882" marT="76935" marB="76935" anchor="ctr">
                    <a:solidFill>
                      <a:srgbClr val="59C3A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2800" dirty="0" smtClean="0">
                          <a:solidFill>
                            <a:schemeClr val="bg1"/>
                          </a:solidFill>
                        </a:rPr>
                        <a:t>Incomplete </a:t>
                      </a:r>
                      <a:endParaRPr lang="en-IN" sz="2800" dirty="0">
                        <a:solidFill>
                          <a:schemeClr val="bg1"/>
                        </a:solidFill>
                      </a:endParaRPr>
                    </a:p>
                  </a:txBody>
                  <a:tcPr marL="254882" marR="254882" marT="76935" marB="76935" anchor="ctr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1015703"/>
                  </a:ext>
                </a:extLst>
              </a:tr>
              <a:tr h="68611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Authentication using Firebase.</a:t>
                      </a:r>
                      <a:endParaRPr kumimoji="0" 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254882" marR="254882" marT="76935" marB="7693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Implementation of food recommender.</a:t>
                      </a:r>
                      <a:endParaRPr kumimoji="0" 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254882" marR="254882" marT="76935" marB="7693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6259203"/>
                  </a:ext>
                </a:extLst>
              </a:tr>
              <a:tr h="96002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Full complete two functionality &amp; one functionality with half part</a:t>
                      </a:r>
                      <a:endParaRPr kumimoji="0" 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254882" marR="254882" marT="76935" marB="7693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 User Profile</a:t>
                      </a:r>
                      <a:endParaRPr kumimoji="0" 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254882" marR="254882" marT="76935" marB="7693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7004869"/>
                  </a:ext>
                </a:extLst>
              </a:tr>
              <a:tr h="68611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API integration for Chatboat</a:t>
                      </a:r>
                      <a:endParaRPr kumimoji="0" 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254882" marR="254882" marT="76935" marB="7693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254882" marR="254882" marT="76935" marB="7693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8031040"/>
                  </a:ext>
                </a:extLst>
              </a:tr>
            </a:tbl>
          </a:graphicData>
        </a:graphic>
      </p:graphicFrame>
      <p:sp>
        <p:nvSpPr>
          <p:cNvPr id="10" name="Rectangle 9" descr="Checkmark"/>
          <p:cNvSpPr/>
          <p:nvPr/>
        </p:nvSpPr>
        <p:spPr>
          <a:xfrm>
            <a:off x="6310603" y="435429"/>
            <a:ext cx="516917" cy="488615"/>
          </a:xfrm>
          <a:prstGeom prst="rect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lc="http://schemas.openxmlformats.org/drawingml/2006/lockedCanvas" xmlns:asvg="http://schemas.microsoft.com/office/drawing/2016/SVG/main" xmlns="" xmlns:dgm="http://schemas.openxmlformats.org/drawingml/2006/diagram" r:embed="rId8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9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1628" y="486383"/>
            <a:ext cx="403606" cy="40360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57050" y="2786743"/>
            <a:ext cx="37708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So, we able to manage </a:t>
            </a:r>
            <a:r>
              <a:rPr lang="en-US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70%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 work done of our project.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280160" y="3805644"/>
            <a:ext cx="93355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EF6C00"/>
              </a:buClr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ML is a completely new approach, so it require more time for implementation.</a:t>
            </a:r>
          </a:p>
          <a:p>
            <a:pPr marL="285750" indent="-285750">
              <a:buClr>
                <a:srgbClr val="EF6C00"/>
              </a:buClr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Unable to User Profile for 2 reasons - </a:t>
            </a: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767840" y="4554584"/>
            <a:ext cx="9710058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Later include this part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Run time </a:t>
            </a:r>
            <a: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error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:</a:t>
            </a:r>
          </a:p>
          <a:p>
            <a:r>
              <a:rPr lang="en-US" dirty="0" smtClean="0"/>
              <a:t>		-</a:t>
            </a:r>
            <a:r>
              <a:rPr lang="en-US" sz="1600" dirty="0"/>
              <a:t> 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'More than one file was found with OS independent path </a:t>
            </a:r>
            <a:endParaRPr lang="en-US" sz="1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		      META-INF/DEPENDENCIES‘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	-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Error:Execution failed for task ':app:processDebugManifest'.</a:t>
            </a:r>
            <a:endParaRPr lang="en-US" sz="1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Possible solution : </a:t>
            </a:r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configure build.gradle module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1648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67B74F2B-9534-4540-96B0-5C8E958B940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36DB04AA-2B2C-4162-AD6D-1FF802682C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2074" y="879565"/>
            <a:ext cx="5983605" cy="84037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</a:rPr>
              <a:t>Agenda</a:t>
            </a:r>
            <a:endParaRPr lang="en-US" sz="4000" dirty="0">
              <a:solidFill>
                <a:schemeClr val="tx1">
                  <a:lumMod val="65000"/>
                  <a:lumOff val="35000"/>
                </a:schemeClr>
              </a:solidFill>
              <a:latin typeface="Arial Rounded MT Bold" panose="020F0704030504030204" pitchFamily="34" charset="0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3BECB2B-2CFA-412C-880F-C4B60974936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42903" y="1917852"/>
            <a:ext cx="59436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AutoShape 6" descr="▷ Agendas &amp; Planners: Animated Images, Gifs, Pictures &amp; Animations - 100%  FREE!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5146766" y="2272129"/>
            <a:ext cx="5277394" cy="458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59C3AF"/>
              </a:buClr>
              <a:buFont typeface="Wingdings" panose="05000000000000000000" pitchFamily="2" charset="2"/>
              <a:buChar char="§"/>
            </a:pPr>
            <a:r>
              <a:rPr 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Rounded MT Bold" panose="020F0704030504030204" pitchFamily="34" charset="0"/>
              </a:rPr>
              <a:t>Introduction</a:t>
            </a:r>
          </a:p>
          <a:p>
            <a:pPr marL="285750" indent="-285750">
              <a:buClr>
                <a:srgbClr val="59C3AF"/>
              </a:buClr>
              <a:buFont typeface="Wingdings" panose="05000000000000000000" pitchFamily="2" charset="2"/>
              <a:buChar char="§"/>
            </a:pPr>
            <a:r>
              <a:rPr 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Rounded MT Bold" panose="020F0704030504030204" pitchFamily="34" charset="0"/>
              </a:rPr>
              <a:t>Background Study</a:t>
            </a:r>
          </a:p>
          <a:p>
            <a:pPr marL="285750" indent="-285750">
              <a:buClr>
                <a:srgbClr val="59C3AF"/>
              </a:buClr>
              <a:buFont typeface="Wingdings" panose="05000000000000000000" pitchFamily="2" charset="2"/>
              <a:buChar char="§"/>
            </a:pPr>
            <a:r>
              <a:rPr 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Rounded MT Bold" panose="020F0704030504030204" pitchFamily="34" charset="0"/>
              </a:rPr>
              <a:t>Aim &amp; Objective</a:t>
            </a:r>
          </a:p>
          <a:p>
            <a:pPr marL="285750" indent="-285750">
              <a:buClr>
                <a:srgbClr val="59C3AF"/>
              </a:buClr>
              <a:buFont typeface="Wingdings" panose="05000000000000000000" pitchFamily="2" charset="2"/>
              <a:buChar char="§"/>
            </a:pPr>
            <a:r>
              <a:rPr 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Rounded MT Bold" panose="020F0704030504030204" pitchFamily="34" charset="0"/>
              </a:rPr>
              <a:t>Application Overview</a:t>
            </a:r>
          </a:p>
          <a:p>
            <a:pPr marL="285750" indent="-285750">
              <a:buClr>
                <a:srgbClr val="59C3AF"/>
              </a:buClr>
              <a:buFont typeface="Wingdings" panose="05000000000000000000" pitchFamily="2" charset="2"/>
              <a:buChar char="§"/>
            </a:pPr>
            <a:r>
              <a:rPr 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Rounded MT Bold" panose="020F0704030504030204" pitchFamily="34" charset="0"/>
              </a:rPr>
              <a:t>Result</a:t>
            </a:r>
          </a:p>
          <a:p>
            <a:pPr marL="285750" indent="-285750">
              <a:buClr>
                <a:srgbClr val="59C3AF"/>
              </a:buClr>
              <a:buFont typeface="Wingdings" panose="05000000000000000000" pitchFamily="2" charset="2"/>
              <a:buChar char="§"/>
            </a:pPr>
            <a:r>
              <a:rPr 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Rounded MT Bold" panose="020F0704030504030204" pitchFamily="34" charset="0"/>
              </a:rPr>
              <a:t>Future Work</a:t>
            </a:r>
          </a:p>
          <a:p>
            <a:pPr marL="285750" indent="-285750">
              <a:buClr>
                <a:srgbClr val="59C3AF"/>
              </a:buClr>
              <a:buFont typeface="Wingdings" panose="05000000000000000000" pitchFamily="2" charset="2"/>
              <a:buChar char="§"/>
            </a:pPr>
            <a:r>
              <a:rPr 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Rounded MT Bold" panose="020F0704030504030204" pitchFamily="34" charset="0"/>
              </a:rPr>
              <a:t>Contribution List</a:t>
            </a:r>
          </a:p>
          <a:p>
            <a:pPr marL="285750" indent="-285750">
              <a:buClr>
                <a:srgbClr val="59C3AF"/>
              </a:buClr>
              <a:buFont typeface="Wingdings" panose="05000000000000000000" pitchFamily="2" charset="2"/>
              <a:buChar char="§"/>
            </a:pPr>
            <a:r>
              <a:rPr 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Rounded MT Bold" panose="020F0704030504030204" pitchFamily="34" charset="0"/>
              </a:rPr>
              <a:t>Conclusion</a:t>
            </a:r>
          </a:p>
          <a:p>
            <a:pPr marL="285750" indent="-285750">
              <a:buClr>
                <a:srgbClr val="59C3AF"/>
              </a:buClr>
              <a:buFont typeface="Wingdings" panose="05000000000000000000" pitchFamily="2" charset="2"/>
              <a:buChar char="§"/>
            </a:pPr>
            <a:r>
              <a:rPr 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Rounded MT Bold" panose="020F0704030504030204" pitchFamily="34" charset="0"/>
              </a:rPr>
              <a:t>References</a:t>
            </a:r>
          </a:p>
          <a:p>
            <a:pPr marL="285750" indent="-285750">
              <a:buClr>
                <a:srgbClr val="59C3AF"/>
              </a:buClr>
              <a:buFont typeface="Wingdings" panose="05000000000000000000" pitchFamily="2" charset="2"/>
              <a:buChar char="§"/>
            </a:pPr>
            <a:r>
              <a:rPr 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Rounded MT Bold" panose="020F0704030504030204" pitchFamily="34" charset="0"/>
              </a:rPr>
              <a:t>Demonstration &amp; Q/A Segment</a:t>
            </a:r>
          </a:p>
          <a:p>
            <a:pPr marL="285750" indent="-285750">
              <a:buClr>
                <a:schemeClr val="accent2"/>
              </a:buClr>
              <a:buFont typeface="Wingdings" panose="05000000000000000000" pitchFamily="2" charset="2"/>
              <a:buChar char="§"/>
            </a:pPr>
            <a:endParaRPr lang="en-US" sz="2800" dirty="0" smtClean="0"/>
          </a:p>
          <a:p>
            <a:pPr marL="285750" indent="-285750">
              <a:buClr>
                <a:schemeClr val="accent2"/>
              </a:buClr>
              <a:buFont typeface="Wingdings" panose="05000000000000000000" pitchFamily="2" charset="2"/>
              <a:buChar char="§"/>
            </a:pPr>
            <a:endParaRPr lang="en-US" sz="24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640" y="2941248"/>
            <a:ext cx="1873704" cy="1499987"/>
          </a:xfrm>
          <a:prstGeom prst="rect">
            <a:avLst/>
          </a:prstGeom>
          <a:effectLst/>
        </p:spPr>
      </p:pic>
      <p:cxnSp>
        <p:nvCxnSpPr>
          <p:cNvPr id="23" name="Straight Connector 22"/>
          <p:cNvCxnSpPr/>
          <p:nvPr/>
        </p:nvCxnSpPr>
        <p:spPr>
          <a:xfrm flipV="1">
            <a:off x="5216435" y="1907177"/>
            <a:ext cx="5982788" cy="17419"/>
          </a:xfrm>
          <a:prstGeom prst="line">
            <a:avLst/>
          </a:prstGeom>
          <a:ln w="57150">
            <a:solidFill>
              <a:srgbClr val="59C3A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3848" y="1010194"/>
            <a:ext cx="661952" cy="661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897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990D0034-F768-41E7-85D4-F38C4DE8577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146B020-2B12-4533-AB98-A078339B31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118" y="1733006"/>
            <a:ext cx="3424362" cy="86598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</a:rPr>
              <a:t>Future Work</a:t>
            </a:r>
            <a:endParaRPr lang="en-US" sz="4000" dirty="0">
              <a:solidFill>
                <a:schemeClr val="tx1">
                  <a:lumMod val="65000"/>
                  <a:lumOff val="35000"/>
                </a:schemeClr>
              </a:solidFill>
              <a:latin typeface="Arial Rounded MT Bold" panose="020F0704030504030204" pitchFamily="34" charset="0"/>
            </a:endParaRP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5A0A5CF6-407C-4691-8122-49DF69D0020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90927" y="2633962"/>
            <a:ext cx="283464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557349" y="2621280"/>
            <a:ext cx="2882537" cy="8712"/>
          </a:xfrm>
          <a:prstGeom prst="line">
            <a:avLst/>
          </a:prstGeom>
          <a:ln w="57150">
            <a:solidFill>
              <a:srgbClr val="59C3A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3936274" y="2420984"/>
            <a:ext cx="566928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EF6C00"/>
              </a:buClr>
              <a:buFont typeface="Wingdings" panose="05000000000000000000" pitchFamily="2" charset="2"/>
              <a:buChar char="§"/>
            </a:pP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Implementing full ML based app </a:t>
            </a:r>
          </a:p>
          <a:p>
            <a:pPr>
              <a:buClr>
                <a:srgbClr val="EF6C00"/>
              </a:buClr>
            </a:pPr>
            <a:endParaRPr lang="en-US" sz="2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Clr>
                <a:srgbClr val="EF6C00"/>
              </a:buClr>
              <a:buFont typeface="Wingdings" panose="05000000000000000000" pitchFamily="2" charset="2"/>
              <a:buChar char="§"/>
            </a:pP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Voicebot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for better user support </a:t>
            </a:r>
          </a:p>
          <a:p>
            <a:pPr>
              <a:buClr>
                <a:srgbClr val="EF6C00"/>
              </a:buClr>
            </a:pPr>
            <a:endParaRPr lang="en-US" sz="2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Clr>
                <a:srgbClr val="EF6C00"/>
              </a:buClr>
              <a:buFont typeface="Wingdings" panose="05000000000000000000" pitchFamily="2" charset="2"/>
              <a:buChar char="§"/>
            </a:pP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Side navigation bar UI for more better user experiences</a:t>
            </a:r>
          </a:p>
          <a:p>
            <a:pPr marL="285750" indent="-285750">
              <a:buClr>
                <a:srgbClr val="EF6C00"/>
              </a:buClr>
              <a:buFont typeface="Wingdings" panose="05000000000000000000" pitchFamily="2" charset="2"/>
              <a:buChar char="§"/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Clr>
                <a:srgbClr val="EF6C00"/>
              </a:buClr>
              <a:buFont typeface="Wingdings" panose="05000000000000000000" pitchFamily="2" charset="2"/>
              <a:buChar char="§"/>
            </a:pP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Regular notification “Todays Workout Plan”</a:t>
            </a:r>
          </a:p>
          <a:p>
            <a:pPr marL="285750" indent="-285750">
              <a:buClr>
                <a:srgbClr val="EF6C00"/>
              </a:buClr>
              <a:buFont typeface="Wingdings" panose="05000000000000000000" pitchFamily="2" charset="2"/>
              <a:buChar char="§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97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▷ Agendas &amp; Planners: Animated Images, Gifs, Pictures &amp; Animations - 100%  FREE!"/>
          <p:cNvSpPr>
            <a:spLocks noChangeAspect="1" noChangeArrowheads="1"/>
          </p:cNvSpPr>
          <p:nvPr/>
        </p:nvSpPr>
        <p:spPr bwMode="auto">
          <a:xfrm>
            <a:off x="139337" y="-144463"/>
            <a:ext cx="321038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4" descr="Free Agenda Transparent Cliparts, Download Free Clip Art, Free Clip Art on  Clipart Library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5" name="Content Placeholder 9">
            <a:extLst>
              <a:ext uri="{FF2B5EF4-FFF2-40B4-BE49-F238E27FC236}">
                <a16:creationId xmlns:a16="http://schemas.microsoft.com/office/drawing/2014/main" id="{9776A932-6ABB-47FE-9460-F331784DC9D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74190598"/>
              </p:ext>
            </p:extLst>
          </p:nvPr>
        </p:nvGraphicFramePr>
        <p:xfrm>
          <a:off x="78376" y="1002848"/>
          <a:ext cx="12043956" cy="46482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14652">
                  <a:extLst>
                    <a:ext uri="{9D8B030D-6E8A-4147-A177-3AD203B41FA5}">
                      <a16:colId xmlns:a16="http://schemas.microsoft.com/office/drawing/2014/main" val="339163235"/>
                    </a:ext>
                  </a:extLst>
                </a:gridCol>
                <a:gridCol w="4014652">
                  <a:extLst>
                    <a:ext uri="{9D8B030D-6E8A-4147-A177-3AD203B41FA5}">
                      <a16:colId xmlns:a16="http://schemas.microsoft.com/office/drawing/2014/main" val="1998228315"/>
                    </a:ext>
                  </a:extLst>
                </a:gridCol>
                <a:gridCol w="4014652">
                  <a:extLst>
                    <a:ext uri="{9D8B030D-6E8A-4147-A177-3AD203B41FA5}">
                      <a16:colId xmlns:a16="http://schemas.microsoft.com/office/drawing/2014/main" val="1982676541"/>
                    </a:ext>
                  </a:extLst>
                </a:gridCol>
              </a:tblGrid>
              <a:tr h="830900">
                <a:tc>
                  <a:txBody>
                    <a:bodyPr/>
                    <a:lstStyle/>
                    <a:p>
                      <a:pPr algn="l"/>
                      <a:r>
                        <a:rPr lang="en-IN" sz="2800" dirty="0" smtClean="0">
                          <a:solidFill>
                            <a:schemeClr val="bg1"/>
                          </a:solidFill>
                        </a:rPr>
                        <a:t>Polin</a:t>
                      </a:r>
                      <a:r>
                        <a:rPr lang="en-IN" sz="2800" baseline="0" dirty="0" smtClean="0">
                          <a:solidFill>
                            <a:schemeClr val="bg1"/>
                          </a:solidFill>
                        </a:rPr>
                        <a:t> Rahman</a:t>
                      </a:r>
                      <a:endParaRPr lang="en-IN" sz="2800" dirty="0">
                        <a:solidFill>
                          <a:schemeClr val="bg1"/>
                        </a:solidFill>
                      </a:endParaRPr>
                    </a:p>
                  </a:txBody>
                  <a:tcPr marL="254882" marR="254882" marT="76935" marB="76935" anchor="ctr">
                    <a:solidFill>
                      <a:srgbClr val="59C3A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2800" dirty="0" smtClean="0">
                          <a:solidFill>
                            <a:schemeClr val="bg1"/>
                          </a:solidFill>
                        </a:rPr>
                        <a:t>Md</a:t>
                      </a:r>
                      <a:r>
                        <a:rPr lang="en-IN" sz="280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IN" sz="2800" dirty="0" smtClean="0">
                          <a:solidFill>
                            <a:schemeClr val="bg1"/>
                          </a:solidFill>
                        </a:rPr>
                        <a:t>Iftehad Amjad Chy</a:t>
                      </a:r>
                      <a:endParaRPr lang="en-IN" sz="2800" dirty="0">
                        <a:solidFill>
                          <a:schemeClr val="bg1"/>
                        </a:solidFill>
                      </a:endParaRPr>
                    </a:p>
                  </a:txBody>
                  <a:tcPr marL="254882" marR="254882" marT="76935" marB="76935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2800" dirty="0" smtClean="0">
                          <a:solidFill>
                            <a:schemeClr val="bg1"/>
                          </a:solidFill>
                        </a:rPr>
                        <a:t>Ahmed Rifat</a:t>
                      </a:r>
                      <a:endParaRPr lang="en-IN" sz="2800" dirty="0">
                        <a:solidFill>
                          <a:schemeClr val="bg1"/>
                        </a:solidFill>
                      </a:endParaRPr>
                    </a:p>
                  </a:txBody>
                  <a:tcPr marL="254882" marR="254882" marT="76935" marB="76935" anchor="ctr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1015703"/>
                  </a:ext>
                </a:extLst>
              </a:tr>
              <a:tr h="67702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User Interface</a:t>
                      </a:r>
                      <a:endParaRPr kumimoji="0" 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254882" marR="254882" marT="76935" marB="7693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Yoga poses with clock counter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(Fitness Assistant- Busy life base)</a:t>
                      </a:r>
                    </a:p>
                  </a:txBody>
                  <a:tcPr marL="254882" marR="254882" marT="76935" marB="7693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Authentication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(using Firebase)</a:t>
                      </a:r>
                    </a:p>
                  </a:txBody>
                  <a:tcPr marL="254882" marR="254882" marT="76935" marB="7693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6259203"/>
                  </a:ext>
                </a:extLst>
              </a:tr>
              <a:tr h="67702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BMI Calculator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(Nutrition Assistant)</a:t>
                      </a:r>
                      <a:endParaRPr kumimoji="0" 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254882" marR="254882" marT="76935" marB="7693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Resources : images, icons etc.</a:t>
                      </a:r>
                      <a:endParaRPr kumimoji="0" 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254882" marR="254882" marT="76935" marB="7693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Fitness Assistant- Regular life based.</a:t>
                      </a:r>
                      <a:endParaRPr kumimoji="0" 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254882" marR="254882" marT="76935" marB="7693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7004869"/>
                  </a:ext>
                </a:extLst>
              </a:tr>
              <a:tr h="67702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Dataset collect &amp; process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254882" marR="254882" marT="76935" marB="7693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Mode Train &amp; Implementation</a:t>
                      </a:r>
                      <a:endParaRPr kumimoji="0" 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254882" marR="254882" marT="76935" marB="7693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Model Train &amp; Implementation</a:t>
                      </a:r>
                      <a:endParaRPr kumimoji="0" 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254882" marR="254882" marT="76935" marB="7693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8031040"/>
                  </a:ext>
                </a:extLst>
              </a:tr>
              <a:tr h="67702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Model Train &amp; Implementation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254882" marR="254882" marT="76935" marB="7693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254882" marR="254882" marT="76935" marB="7693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254882" marR="254882" marT="76935" marB="7693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3560168"/>
                  </a:ext>
                </a:extLst>
              </a:tr>
              <a:tr h="67702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Chatbot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(User Assistant)</a:t>
                      </a:r>
                      <a:endParaRPr kumimoji="0" 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254882" marR="254882" marT="76935" marB="7693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254882" marR="254882" marT="76935" marB="7693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254882" marR="254882" marT="76935" marB="7693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4231648"/>
                  </a:ext>
                </a:extLst>
              </a:tr>
            </a:tbl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662" y="4299856"/>
            <a:ext cx="378362" cy="37836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4668" y="3516085"/>
            <a:ext cx="408842" cy="40884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8986" y="3577044"/>
            <a:ext cx="391425" cy="3914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7327" y="2011680"/>
            <a:ext cx="447899" cy="44789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4197" y="2769326"/>
            <a:ext cx="417420" cy="41742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3019" y="3489959"/>
            <a:ext cx="432661" cy="43266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0208" y="5033554"/>
            <a:ext cx="439192" cy="43919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5351" y="1933302"/>
            <a:ext cx="413067" cy="41306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1327" y="2845523"/>
            <a:ext cx="419599" cy="41959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5933" y="1974668"/>
            <a:ext cx="441370" cy="44137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8082" y="2762794"/>
            <a:ext cx="467495" cy="467495"/>
          </a:xfrm>
          <a:prstGeom prst="rect">
            <a:avLst/>
          </a:prstGeom>
        </p:spPr>
      </p:pic>
      <p:sp>
        <p:nvSpPr>
          <p:cNvPr id="17" name="Title 6">
            <a:extLst>
              <a:ext uri="{FF2B5EF4-FFF2-40B4-BE49-F238E27FC236}">
                <a16:creationId xmlns:a16="http://schemas.microsoft.com/office/drawing/2014/main" id="{36DB04AA-2B2C-4162-AD6D-1FF802682C3D}"/>
              </a:ext>
            </a:extLst>
          </p:cNvPr>
          <p:cNvSpPr txBox="1">
            <a:spLocks/>
          </p:cNvSpPr>
          <p:nvPr/>
        </p:nvSpPr>
        <p:spPr>
          <a:xfrm>
            <a:off x="478154" y="0"/>
            <a:ext cx="5983605" cy="84037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4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</a:rPr>
              <a:t>Our Contribution</a:t>
            </a:r>
            <a:endParaRPr lang="en-US" sz="4000" dirty="0">
              <a:solidFill>
                <a:schemeClr val="tx1">
                  <a:lumMod val="65000"/>
                  <a:lumOff val="35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8" name="Oval 17"/>
          <p:cNvSpPr/>
          <p:nvPr/>
        </p:nvSpPr>
        <p:spPr>
          <a:xfrm>
            <a:off x="5003839" y="148046"/>
            <a:ext cx="769944" cy="741640"/>
          </a:xfrm>
          <a:prstGeom prst="ellipse">
            <a:avLst/>
          </a:prstGeom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/>
        </p:style>
      </p:sp>
      <p:sp>
        <p:nvSpPr>
          <p:cNvPr id="19" name="Rectangle 18" descr="Group"/>
          <p:cNvSpPr/>
          <p:nvPr/>
        </p:nvSpPr>
        <p:spPr>
          <a:xfrm>
            <a:off x="5034350" y="226423"/>
            <a:ext cx="695891" cy="634134"/>
          </a:xfrm>
          <a:prstGeom prst="rect">
            <a:avLst/>
          </a:prstGeom>
          <a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lc="http://schemas.openxmlformats.org/drawingml/2006/lockedCanvas" xmlns:asvg="http://schemas.microsoft.com/office/drawing/2016/SVG/main" xmlns="" xmlns:dgm="http://schemas.openxmlformats.org/drawingml/2006/diagram" r:embed="rId5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3592139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990D0034-F768-41E7-85D4-F38C4DE8577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146B020-2B12-4533-AB98-A078339B31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078" y="516836"/>
            <a:ext cx="3363402" cy="19602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</a:rPr>
              <a:t>Conclusion</a:t>
            </a:r>
            <a:endParaRPr lang="en-US" sz="4000" dirty="0">
              <a:solidFill>
                <a:schemeClr val="tx1">
                  <a:lumMod val="65000"/>
                  <a:lumOff val="35000"/>
                </a:schemeClr>
              </a:solidFill>
              <a:latin typeface="Arial Rounded MT Bold" panose="020F0704030504030204" pitchFamily="34" charset="0"/>
            </a:endParaRP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5A0A5CF6-407C-4691-8122-49DF69D0020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90927" y="2633962"/>
            <a:ext cx="283464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557349" y="2621280"/>
            <a:ext cx="2882537" cy="8712"/>
          </a:xfrm>
          <a:prstGeom prst="line">
            <a:avLst/>
          </a:prstGeom>
          <a:ln w="57150">
            <a:solidFill>
              <a:srgbClr val="59C3A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598818" y="2760617"/>
            <a:ext cx="7391400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</a:rPr>
              <a:t>Our future plan is to make this application </a:t>
            </a:r>
          </a:p>
          <a:p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</a:rPr>
              <a:t>a complete ML trained Virtual Assistant.</a:t>
            </a:r>
          </a:p>
          <a:p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  <a:latin typeface="Arial Rounded MT Bold" panose="020F0704030504030204" pitchFamily="34" charset="0"/>
            </a:endParaRPr>
          </a:p>
          <a:p>
            <a:r>
              <a:rPr lang="en-US" sz="2000" dirty="0" smtClean="0">
                <a:latin typeface="Arial Rounded MT Bold" panose="020F0704030504030204" pitchFamily="34" charset="0"/>
              </a:rPr>
              <a:t>              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Our motivation is not replacing real life  	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Nutritionist or Fitness Instructor.</a:t>
            </a:r>
          </a:p>
          <a:p>
            <a:endParaRPr lang="en-US" sz="2000" dirty="0" smtClean="0">
              <a:latin typeface="Arial Rounded MT Bold" panose="020F0704030504030204" pitchFamily="34" charset="0"/>
            </a:endParaRPr>
          </a:p>
          <a:p>
            <a:r>
              <a:rPr lang="en-US" dirty="0" smtClean="0">
                <a:latin typeface="Arial Rounded MT Bold" panose="020F0704030504030204" pitchFamily="34" charset="0"/>
              </a:rPr>
              <a:t>	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Our main goal is speared Nutrition &amp; Fitness </a:t>
            </a:r>
          </a:p>
          <a:p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	related consciousness &amp; guiding among regular 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           life people through this App.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6662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Rectangle 3"/>
          <p:cNvSpPr/>
          <p:nvPr/>
        </p:nvSpPr>
        <p:spPr>
          <a:xfrm>
            <a:off x="0" y="0"/>
            <a:ext cx="12192000" cy="4972594"/>
          </a:xfrm>
          <a:prstGeom prst="rect">
            <a:avLst/>
          </a:prstGeom>
          <a:solidFill>
            <a:srgbClr val="59C3AF"/>
          </a:solidFill>
          <a:ln>
            <a:solidFill>
              <a:srgbClr val="59C3A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6">
            <a:extLst>
              <a:ext uri="{FF2B5EF4-FFF2-40B4-BE49-F238E27FC236}">
                <a16:creationId xmlns:a16="http://schemas.microsoft.com/office/drawing/2014/main" id="{5365BF64-4B30-4125-9A30-A1B08C80ED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89216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9600" dirty="0">
                <a:solidFill>
                  <a:srgbClr val="FFFFFF"/>
                </a:solidFill>
                <a:latin typeface="+mj-lt"/>
              </a:rPr>
              <a:t>Thank </a:t>
            </a:r>
            <a:r>
              <a:rPr lang="en-US" sz="9600" dirty="0" smtClean="0">
                <a:solidFill>
                  <a:srgbClr val="FFFFFF"/>
                </a:solidFill>
                <a:latin typeface="+mj-lt"/>
              </a:rPr>
              <a:t>you!</a:t>
            </a:r>
            <a:endParaRPr lang="en-US" sz="9600" dirty="0">
              <a:solidFill>
                <a:srgbClr val="FFFFFF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27971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6">
            <a:extLst>
              <a:ext uri="{FF2B5EF4-FFF2-40B4-BE49-F238E27FC236}">
                <a16:creationId xmlns:a16="http://schemas.microsoft.com/office/drawing/2014/main" id="{36DB04AA-2B2C-4162-AD6D-1FF802682C3D}"/>
              </a:ext>
            </a:extLst>
          </p:cNvPr>
          <p:cNvSpPr txBox="1">
            <a:spLocks/>
          </p:cNvSpPr>
          <p:nvPr/>
        </p:nvSpPr>
        <p:spPr>
          <a:xfrm>
            <a:off x="478154" y="87086"/>
            <a:ext cx="5983605" cy="84037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dirty="0" smtClean="0"/>
              <a:t>References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574766" y="1045029"/>
            <a:ext cx="5895703" cy="8710"/>
          </a:xfrm>
          <a:prstGeom prst="line">
            <a:avLst/>
          </a:prstGeom>
          <a:ln w="57150">
            <a:solidFill>
              <a:srgbClr val="59C3A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69965" y="1105989"/>
            <a:ext cx="11591109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pPr marL="285750" indent="-285750">
              <a:buClr>
                <a:srgbClr val="59C3AF"/>
              </a:buClr>
              <a:buFont typeface="Wingdings" panose="05000000000000000000" pitchFamily="2" charset="2"/>
              <a:buChar char="§"/>
            </a:pPr>
            <a:r>
              <a:rPr lang="en-US" dirty="0" err="1"/>
              <a:t>Sowah</a:t>
            </a:r>
            <a:r>
              <a:rPr lang="en-US" dirty="0"/>
              <a:t>, R., </a:t>
            </a:r>
            <a:r>
              <a:rPr lang="en-US" dirty="0" err="1"/>
              <a:t>Bampoe-Addo</a:t>
            </a:r>
            <a:r>
              <a:rPr lang="en-US" dirty="0"/>
              <a:t>, A., </a:t>
            </a:r>
            <a:r>
              <a:rPr lang="en-US" dirty="0" err="1"/>
              <a:t>Armoo</a:t>
            </a:r>
            <a:r>
              <a:rPr lang="en-US" dirty="0"/>
              <a:t>, S., </a:t>
            </a:r>
            <a:r>
              <a:rPr lang="en-US" dirty="0" err="1"/>
              <a:t>Saalia</a:t>
            </a:r>
            <a:r>
              <a:rPr lang="en-US" dirty="0"/>
              <a:t>, F., </a:t>
            </a:r>
            <a:r>
              <a:rPr lang="en-US" dirty="0" err="1"/>
              <a:t>Gatsi</a:t>
            </a:r>
            <a:r>
              <a:rPr lang="en-US" dirty="0"/>
              <a:t>, F. and </a:t>
            </a:r>
            <a:r>
              <a:rPr lang="en-US" dirty="0" err="1"/>
              <a:t>Sarkodie</a:t>
            </a:r>
            <a:r>
              <a:rPr lang="en-US" dirty="0"/>
              <a:t>-Mensah, B., 2020. Design and Development of Diabetes Management System Using Machine Learning. </a:t>
            </a:r>
            <a:r>
              <a:rPr lang="en-US" i="1" dirty="0"/>
              <a:t>International Journal of Telemedicine and Applications</a:t>
            </a:r>
            <a:r>
              <a:rPr lang="en-US" dirty="0"/>
              <a:t>, 2020, pp.1-17</a:t>
            </a:r>
            <a:r>
              <a:rPr lang="en-US" dirty="0" smtClean="0"/>
              <a:t>.</a:t>
            </a:r>
          </a:p>
          <a:p>
            <a:pPr>
              <a:buClr>
                <a:srgbClr val="59C3AF"/>
              </a:buClr>
            </a:pPr>
            <a:endParaRPr lang="en-US" dirty="0" smtClean="0"/>
          </a:p>
          <a:p>
            <a:pPr marL="285750" indent="-285750">
              <a:buClr>
                <a:srgbClr val="59C3AF"/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R. Miranda, D. Ferreira, A. </a:t>
            </a:r>
            <a:r>
              <a:rPr lang="en-US" dirty="0" err="1" smtClean="0"/>
              <a:t>Abelha</a:t>
            </a:r>
            <a:r>
              <a:rPr lang="en-US" dirty="0" smtClean="0"/>
              <a:t> and J. Machado, "Intelligent Nutrition in Healthcare and Continuous Care," </a:t>
            </a:r>
            <a:r>
              <a:rPr lang="en-US" i="1" dirty="0" smtClean="0"/>
              <a:t>2019 International Conference in Engineering Applications (ICEA)</a:t>
            </a:r>
            <a:r>
              <a:rPr lang="en-US" dirty="0" smtClean="0"/>
              <a:t>, Sao Miguel, Portugal, 2019, pp. 1-6, </a:t>
            </a:r>
            <a:r>
              <a:rPr lang="en-US" dirty="0" err="1" smtClean="0"/>
              <a:t>doi</a:t>
            </a:r>
            <a:r>
              <a:rPr lang="en-US" dirty="0" smtClean="0"/>
              <a:t>: 10.1109/CEAP.2019.8883496.</a:t>
            </a:r>
          </a:p>
          <a:p>
            <a:pPr>
              <a:buClr>
                <a:srgbClr val="59C3AF"/>
              </a:buClr>
            </a:pPr>
            <a:endParaRPr lang="en-US" dirty="0" smtClean="0"/>
          </a:p>
          <a:p>
            <a:pPr marL="285750" indent="-285750">
              <a:buClr>
                <a:srgbClr val="59C3AF"/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Health </a:t>
            </a:r>
            <a:r>
              <a:rPr lang="en-US" dirty="0"/>
              <a:t>and Nutrition - Apps on Google Play. (</a:t>
            </a:r>
            <a:r>
              <a:rPr lang="en-US" dirty="0" err="1"/>
              <a:t>n.d.</a:t>
            </a:r>
            <a:r>
              <a:rPr lang="en-US" dirty="0"/>
              <a:t>). Retrieved September 23, 2020, from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play.google.com/store/apps/details?id=com.piroot.elcot.healthnutrition</a:t>
            </a:r>
            <a:endParaRPr lang="en-US" dirty="0" smtClean="0"/>
          </a:p>
          <a:p>
            <a:pPr>
              <a:buClr>
                <a:srgbClr val="59C3AF"/>
              </a:buClr>
            </a:pPr>
            <a:endParaRPr lang="en-US" dirty="0" smtClean="0"/>
          </a:p>
          <a:p>
            <a:pPr marL="285750" indent="-285750">
              <a:buClr>
                <a:srgbClr val="59C3AF"/>
              </a:buClr>
              <a:buFont typeface="Wingdings" panose="05000000000000000000" pitchFamily="2" charset="2"/>
              <a:buChar char="§"/>
            </a:pPr>
            <a:r>
              <a:rPr lang="en-US" dirty="0" err="1"/>
              <a:t>ক্যালরি</a:t>
            </a:r>
            <a:r>
              <a:rPr lang="en-US" dirty="0"/>
              <a:t> ও </a:t>
            </a:r>
            <a:r>
              <a:rPr lang="en-US" dirty="0" err="1"/>
              <a:t>ডায়েট</a:t>
            </a:r>
            <a:r>
              <a:rPr lang="en-US" dirty="0"/>
              <a:t> - Apps on Google Play. (</a:t>
            </a:r>
            <a:r>
              <a:rPr lang="en-US" dirty="0" err="1"/>
              <a:t>n.d.</a:t>
            </a:r>
            <a:r>
              <a:rPr lang="en-US" dirty="0"/>
              <a:t>). Retrieved September 23, 2020, from </a:t>
            </a: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play.google.com/store/apps/details?id=com.blogspot.sakibhs.bmihealthadviserbangla</a:t>
            </a:r>
            <a:endParaRPr lang="en-US" dirty="0" smtClean="0"/>
          </a:p>
          <a:p>
            <a:pPr>
              <a:buClr>
                <a:srgbClr val="59C3AF"/>
              </a:buClr>
            </a:pPr>
            <a:endParaRPr lang="en-US" dirty="0" smtClean="0"/>
          </a:p>
          <a:p>
            <a:pPr marL="285750" indent="-285750">
              <a:buClr>
                <a:srgbClr val="59C3AF"/>
              </a:buClr>
              <a:buFont typeface="Wingdings" panose="05000000000000000000" pitchFamily="2" charset="2"/>
              <a:buChar char="§"/>
            </a:pPr>
            <a:r>
              <a:rPr lang="en-US" dirty="0"/>
              <a:t>Health Diet Foods Fitness Help - Apps on Google Play. (</a:t>
            </a:r>
            <a:r>
              <a:rPr lang="en-US" dirty="0" err="1"/>
              <a:t>n.d.</a:t>
            </a:r>
            <a:r>
              <a:rPr lang="en-US" dirty="0"/>
              <a:t>). Retrieved September 23, 2020, from </a:t>
            </a:r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play.google.com/store/apps/details?id=com.medical.guide_health.diet.tips</a:t>
            </a:r>
            <a:endParaRPr lang="en-US" dirty="0" smtClean="0"/>
          </a:p>
          <a:p>
            <a:pPr>
              <a:buClr>
                <a:srgbClr val="59C3AF"/>
              </a:buClr>
            </a:pPr>
            <a:endParaRPr lang="en-US" dirty="0"/>
          </a:p>
          <a:p>
            <a:pPr marL="285750" indent="-285750">
              <a:buClr>
                <a:srgbClr val="59C3AF"/>
              </a:buClr>
              <a:buFont typeface="Wingdings" panose="05000000000000000000" pitchFamily="2" charset="2"/>
              <a:buChar char="§"/>
            </a:pPr>
            <a:r>
              <a:rPr lang="en-US" dirty="0" err="1" smtClean="0"/>
              <a:t>ব্যায়াম</a:t>
            </a:r>
            <a:r>
              <a:rPr lang="en-US" dirty="0" smtClean="0"/>
              <a:t> </a:t>
            </a:r>
            <a:r>
              <a:rPr lang="en-US" dirty="0"/>
              <a:t>- physical exercise - Apps on Google Play. (</a:t>
            </a:r>
            <a:r>
              <a:rPr lang="en-US" dirty="0" err="1"/>
              <a:t>n.d.</a:t>
            </a:r>
            <a:r>
              <a:rPr lang="en-US" dirty="0"/>
              <a:t>). Retrieved September 23, 2020, from </a:t>
            </a:r>
            <a:r>
              <a:rPr lang="en-US" dirty="0">
                <a:hlinkClick r:id="rId5"/>
              </a:rPr>
              <a:t>https://</a:t>
            </a:r>
            <a:r>
              <a:rPr lang="en-US" dirty="0" smtClean="0">
                <a:hlinkClick r:id="rId5"/>
              </a:rPr>
              <a:t>play.google.com/store/apps/details?id=com.greenappstudio.bangla_physical_exercise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760366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6">
            <a:extLst>
              <a:ext uri="{FF2B5EF4-FFF2-40B4-BE49-F238E27FC236}">
                <a16:creationId xmlns:a16="http://schemas.microsoft.com/office/drawing/2014/main" id="{36DB04AA-2B2C-4162-AD6D-1FF802682C3D}"/>
              </a:ext>
            </a:extLst>
          </p:cNvPr>
          <p:cNvSpPr txBox="1">
            <a:spLocks/>
          </p:cNvSpPr>
          <p:nvPr/>
        </p:nvSpPr>
        <p:spPr>
          <a:xfrm>
            <a:off x="478154" y="87086"/>
            <a:ext cx="5983605" cy="84037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dirty="0" smtClean="0"/>
              <a:t>References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574766" y="1045029"/>
            <a:ext cx="5895703" cy="8710"/>
          </a:xfrm>
          <a:prstGeom prst="line">
            <a:avLst/>
          </a:prstGeom>
          <a:ln w="57150">
            <a:solidFill>
              <a:srgbClr val="59C3A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600891" y="1558834"/>
            <a:ext cx="1013677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59C3AF"/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"Mobile </a:t>
            </a:r>
            <a:r>
              <a:rPr lang="en-US" dirty="0"/>
              <a:t>&amp; Tablet Operating System Market Share Bangladesh | </a:t>
            </a:r>
            <a:r>
              <a:rPr lang="en-US" dirty="0" err="1"/>
              <a:t>StatCounter</a:t>
            </a:r>
            <a:r>
              <a:rPr lang="en-US" dirty="0"/>
              <a:t> Global Stats", </a:t>
            </a:r>
            <a:r>
              <a:rPr lang="en-US" i="1" dirty="0" err="1"/>
              <a:t>StatCounter</a:t>
            </a:r>
            <a:r>
              <a:rPr lang="en-US" i="1" dirty="0"/>
              <a:t> Global Stats</a:t>
            </a:r>
            <a:r>
              <a:rPr lang="en-US" dirty="0"/>
              <a:t>, 2020. [Online]. Available: https://gs.statcounter.com/os-market-share/mobile-tablet/bangladesh/#</a:t>
            </a:r>
            <a:r>
              <a:rPr lang="en-US" dirty="0" smtClean="0"/>
              <a:t>monthly-201506-202006-bar. </a:t>
            </a:r>
            <a:r>
              <a:rPr lang="en-US" dirty="0"/>
              <a:t>[Accessed: 23- Sep- 2020</a:t>
            </a:r>
            <a:r>
              <a:rPr lang="en-US" dirty="0" smtClean="0"/>
              <a:t>].</a:t>
            </a:r>
          </a:p>
          <a:p>
            <a:pPr>
              <a:buClr>
                <a:srgbClr val="59C3AF"/>
              </a:buClr>
            </a:pPr>
            <a:endParaRPr lang="en-US" dirty="0" smtClean="0"/>
          </a:p>
          <a:p>
            <a:pPr marL="285750" indent="-285750">
              <a:buClr>
                <a:srgbClr val="59C3AF"/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2020</a:t>
            </a:r>
            <a:r>
              <a:rPr lang="en-US" dirty="0"/>
              <a:t>. [Online]. Available: </a:t>
            </a:r>
            <a:r>
              <a:rPr lang="en-US" dirty="0">
                <a:hlinkClick r:id="rId2"/>
              </a:rPr>
              <a:t>https://trends.google.com/trends/explore?geo=BD&amp;q=%2Fm%2F02wxtgw,%</a:t>
            </a:r>
            <a:r>
              <a:rPr lang="en-US" dirty="0" smtClean="0">
                <a:hlinkClick r:id="rId2"/>
              </a:rPr>
              <a:t>2Fm%2F03wbl14</a:t>
            </a:r>
            <a:r>
              <a:rPr lang="en-US" dirty="0" smtClean="0"/>
              <a:t> [Accessed</a:t>
            </a:r>
            <a:r>
              <a:rPr lang="en-US" dirty="0"/>
              <a:t>: 23- Sep- 2020</a:t>
            </a:r>
            <a:r>
              <a:rPr lang="en-US" dirty="0" smtClean="0"/>
              <a:t>].</a:t>
            </a:r>
          </a:p>
          <a:p>
            <a:pPr marL="285750" indent="-285750">
              <a:buClr>
                <a:srgbClr val="59C3AF"/>
              </a:buClr>
              <a:buFont typeface="Wingdings" panose="05000000000000000000" pitchFamily="2" charset="2"/>
              <a:buChar char="§"/>
            </a:pPr>
            <a:endParaRPr lang="en-US" dirty="0"/>
          </a:p>
          <a:p>
            <a:pPr marL="285750" indent="-285750">
              <a:buClr>
                <a:srgbClr val="59C3AF"/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"data.world</a:t>
            </a:r>
            <a:r>
              <a:rPr lang="en-US" dirty="0"/>
              <a:t>", </a:t>
            </a:r>
            <a:r>
              <a:rPr lang="en-US" i="1" dirty="0"/>
              <a:t>Data.world</a:t>
            </a:r>
            <a:r>
              <a:rPr lang="en-US" dirty="0"/>
              <a:t>, 2020. [Online]. Available: https://data.world/awram/food-nutritional-values/workspace/file?filename=ABBREV.xlsx. [Accessed: 23- Sep- 2020</a:t>
            </a:r>
            <a:r>
              <a:rPr lang="en-US" dirty="0" smtClean="0"/>
              <a:t>].</a:t>
            </a:r>
          </a:p>
        </p:txBody>
      </p:sp>
    </p:spTree>
    <p:extLst>
      <p:ext uri="{BB962C8B-B14F-4D97-AF65-F5344CB8AC3E}">
        <p14:creationId xmlns:p14="http://schemas.microsoft.com/office/powerpoint/2010/main" val="731060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Rectangle 3"/>
          <p:cNvSpPr/>
          <p:nvPr/>
        </p:nvSpPr>
        <p:spPr>
          <a:xfrm>
            <a:off x="0" y="0"/>
            <a:ext cx="12192000" cy="4972594"/>
          </a:xfrm>
          <a:prstGeom prst="rect">
            <a:avLst/>
          </a:prstGeom>
          <a:solidFill>
            <a:srgbClr val="59C3AF"/>
          </a:solidFill>
          <a:ln>
            <a:solidFill>
              <a:srgbClr val="59C3A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6">
            <a:extLst>
              <a:ext uri="{FF2B5EF4-FFF2-40B4-BE49-F238E27FC236}">
                <a16:creationId xmlns:a16="http://schemas.microsoft.com/office/drawing/2014/main" id="{5365BF64-4B30-4125-9A30-A1B08C80ED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89216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9600" dirty="0" smtClean="0">
                <a:solidFill>
                  <a:srgbClr val="FFFFFF"/>
                </a:solidFill>
                <a:latin typeface="+mj-lt"/>
              </a:rPr>
              <a:t>Demonstration…. </a:t>
            </a:r>
            <a:endParaRPr lang="en-US" sz="9600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12" name="Content Placeholder 7">
            <a:extLst>
              <a:ext uri="{FF2B5EF4-FFF2-40B4-BE49-F238E27FC236}">
                <a16:creationId xmlns:a16="http://schemas.microsoft.com/office/drawing/2014/main" id="{D4305886-8ACA-4ED6-AA5B-215F6D741C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0051" y="5225240"/>
            <a:ext cx="10058400" cy="1143000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800" b="1" cap="all" spc="200" dirty="0" smtClean="0">
                <a:solidFill>
                  <a:srgbClr val="FFFFFF"/>
                </a:solidFill>
              </a:rPr>
              <a:t>Feel free to rise Any Questions</a:t>
            </a:r>
            <a:r>
              <a:rPr lang="en-US" sz="2800" b="1" cap="all" spc="200" dirty="0">
                <a:solidFill>
                  <a:srgbClr val="FFFFFF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018755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28"/>
          <a:stretch/>
        </p:blipFill>
        <p:spPr>
          <a:xfrm>
            <a:off x="4271418" y="1333301"/>
            <a:ext cx="2305287" cy="437952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5180" y="0"/>
            <a:ext cx="1586966" cy="303058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47" y="78379"/>
            <a:ext cx="1569315" cy="2908662"/>
          </a:xfrm>
          <a:prstGeom prst="rect">
            <a:avLst/>
          </a:prstGeom>
        </p:spPr>
      </p:pic>
      <p:cxnSp>
        <p:nvCxnSpPr>
          <p:cNvPr id="13" name="Elbow Connector 12"/>
          <p:cNvCxnSpPr/>
          <p:nvPr/>
        </p:nvCxnSpPr>
        <p:spPr>
          <a:xfrm rot="10800000">
            <a:off x="3753395" y="2420982"/>
            <a:ext cx="984069" cy="879566"/>
          </a:xfrm>
          <a:prstGeom prst="bentConnector3">
            <a:avLst/>
          </a:prstGeom>
          <a:ln w="38100">
            <a:solidFill>
              <a:srgbClr val="D51A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1573" y="3342019"/>
            <a:ext cx="1710828" cy="3232953"/>
          </a:xfrm>
          <a:prstGeom prst="rect">
            <a:avLst/>
          </a:prstGeom>
        </p:spPr>
      </p:pic>
      <p:cxnSp>
        <p:nvCxnSpPr>
          <p:cNvPr id="16" name="Elbow Connector 15"/>
          <p:cNvCxnSpPr/>
          <p:nvPr/>
        </p:nvCxnSpPr>
        <p:spPr>
          <a:xfrm rot="10800000" flipV="1">
            <a:off x="3866606" y="3988526"/>
            <a:ext cx="714102" cy="400594"/>
          </a:xfrm>
          <a:prstGeom prst="bentConnector3">
            <a:avLst/>
          </a:prstGeom>
          <a:ln w="38100">
            <a:solidFill>
              <a:srgbClr val="D51A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658" y="3283132"/>
            <a:ext cx="1629182" cy="3120669"/>
          </a:xfrm>
          <a:prstGeom prst="rect">
            <a:avLst/>
          </a:prstGeom>
        </p:spPr>
      </p:pic>
      <p:cxnSp>
        <p:nvCxnSpPr>
          <p:cNvPr id="19" name="Elbow Connector 18"/>
          <p:cNvCxnSpPr/>
          <p:nvPr/>
        </p:nvCxnSpPr>
        <p:spPr>
          <a:xfrm rot="10800000" flipV="1">
            <a:off x="1724298" y="4171405"/>
            <a:ext cx="809897" cy="261257"/>
          </a:xfrm>
          <a:prstGeom prst="bentConnector3">
            <a:avLst/>
          </a:prstGeom>
          <a:ln w="38100">
            <a:solidFill>
              <a:srgbClr val="D51A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/>
          <p:cNvCxnSpPr/>
          <p:nvPr/>
        </p:nvCxnSpPr>
        <p:spPr>
          <a:xfrm rot="10800000" flipV="1">
            <a:off x="1606733" y="1171303"/>
            <a:ext cx="809897" cy="261257"/>
          </a:xfrm>
          <a:prstGeom prst="bentConnector3">
            <a:avLst/>
          </a:prstGeom>
          <a:ln w="38100">
            <a:solidFill>
              <a:srgbClr val="D51A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3051" y="175779"/>
            <a:ext cx="1708104" cy="335052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2280" y="3619691"/>
            <a:ext cx="1440862" cy="2957741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" t="1586" r="3269" b="1324"/>
          <a:stretch/>
        </p:blipFill>
        <p:spPr>
          <a:xfrm>
            <a:off x="8717279" y="3648891"/>
            <a:ext cx="1586790" cy="2899955"/>
          </a:xfrm>
          <a:prstGeom prst="rect">
            <a:avLst/>
          </a:prstGeom>
        </p:spPr>
      </p:pic>
      <p:cxnSp>
        <p:nvCxnSpPr>
          <p:cNvPr id="25" name="Straight Arrow Connector 24"/>
          <p:cNvCxnSpPr/>
          <p:nvPr/>
        </p:nvCxnSpPr>
        <p:spPr>
          <a:xfrm>
            <a:off x="6200503" y="4737463"/>
            <a:ext cx="714103" cy="0"/>
          </a:xfrm>
          <a:prstGeom prst="straightConnector1">
            <a:avLst/>
          </a:prstGeom>
          <a:ln w="38100">
            <a:solidFill>
              <a:srgbClr val="D51A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Elbow Connector 27"/>
          <p:cNvCxnSpPr/>
          <p:nvPr/>
        </p:nvCxnSpPr>
        <p:spPr>
          <a:xfrm flipV="1">
            <a:off x="8090263" y="5529943"/>
            <a:ext cx="644434" cy="383177"/>
          </a:xfrm>
          <a:prstGeom prst="bentConnector3">
            <a:avLst/>
          </a:prstGeom>
          <a:ln w="38100">
            <a:solidFill>
              <a:srgbClr val="D51A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8859" y="86786"/>
            <a:ext cx="1549175" cy="3013466"/>
          </a:xfrm>
          <a:prstGeom prst="rect">
            <a:avLst/>
          </a:prstGeom>
        </p:spPr>
      </p:pic>
      <p:cxnSp>
        <p:nvCxnSpPr>
          <p:cNvPr id="33" name="Elbow Connector 32"/>
          <p:cNvCxnSpPr/>
          <p:nvPr/>
        </p:nvCxnSpPr>
        <p:spPr>
          <a:xfrm flipV="1">
            <a:off x="6113417" y="3169920"/>
            <a:ext cx="931817" cy="783774"/>
          </a:xfrm>
          <a:prstGeom prst="bentConnector3">
            <a:avLst>
              <a:gd name="adj1" fmla="val 64019"/>
            </a:avLst>
          </a:prstGeom>
          <a:ln w="38100">
            <a:solidFill>
              <a:srgbClr val="D51A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4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8869" y="130627"/>
            <a:ext cx="1569207" cy="3241502"/>
          </a:xfrm>
          <a:prstGeom prst="rect">
            <a:avLst/>
          </a:prstGeom>
        </p:spPr>
      </p:pic>
      <p:cxnSp>
        <p:nvCxnSpPr>
          <p:cNvPr id="26" name="Straight Arrow Connector 25"/>
          <p:cNvCxnSpPr/>
          <p:nvPr/>
        </p:nvCxnSpPr>
        <p:spPr>
          <a:xfrm flipV="1">
            <a:off x="8460378" y="1184366"/>
            <a:ext cx="465908" cy="100147"/>
          </a:xfrm>
          <a:prstGeom prst="straightConnector1">
            <a:avLst/>
          </a:prstGeom>
          <a:ln w="38100">
            <a:solidFill>
              <a:srgbClr val="D51A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Elbow Connector 45"/>
          <p:cNvCxnSpPr/>
          <p:nvPr/>
        </p:nvCxnSpPr>
        <p:spPr>
          <a:xfrm>
            <a:off x="8464731" y="1706880"/>
            <a:ext cx="2090058" cy="1506583"/>
          </a:xfrm>
          <a:prstGeom prst="bentConnector3">
            <a:avLst>
              <a:gd name="adj1" fmla="val 15417"/>
            </a:avLst>
          </a:prstGeom>
          <a:ln w="38100">
            <a:solidFill>
              <a:srgbClr val="D51A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Picture 50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1312" y="3990485"/>
            <a:ext cx="1568768" cy="2540943"/>
          </a:xfrm>
          <a:prstGeom prst="rect">
            <a:avLst/>
          </a:prstGeom>
        </p:spPr>
      </p:pic>
      <p:cxnSp>
        <p:nvCxnSpPr>
          <p:cNvPr id="52" name="Straight Arrow Connector 51"/>
          <p:cNvCxnSpPr>
            <a:stCxn id="43" idx="2"/>
            <a:endCxn id="51" idx="0"/>
          </p:cNvCxnSpPr>
          <p:nvPr/>
        </p:nvCxnSpPr>
        <p:spPr>
          <a:xfrm flipH="1">
            <a:off x="11285696" y="3372129"/>
            <a:ext cx="37777" cy="618356"/>
          </a:xfrm>
          <a:prstGeom prst="straightConnector1">
            <a:avLst/>
          </a:prstGeom>
          <a:ln w="38100">
            <a:solidFill>
              <a:srgbClr val="D51A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Elbow Connector 59"/>
          <p:cNvCxnSpPr/>
          <p:nvPr/>
        </p:nvCxnSpPr>
        <p:spPr>
          <a:xfrm rot="5400000">
            <a:off x="7104171" y="3886047"/>
            <a:ext cx="2468573" cy="130629"/>
          </a:xfrm>
          <a:prstGeom prst="bentConnector2">
            <a:avLst/>
          </a:prstGeom>
          <a:ln w="38100">
            <a:solidFill>
              <a:srgbClr val="D51A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Elbow Connector 61"/>
          <p:cNvCxnSpPr/>
          <p:nvPr/>
        </p:nvCxnSpPr>
        <p:spPr>
          <a:xfrm>
            <a:off x="3814354" y="5381897"/>
            <a:ext cx="3065417" cy="879566"/>
          </a:xfrm>
          <a:prstGeom prst="bentConnector3">
            <a:avLst>
              <a:gd name="adj1" fmla="val 9944"/>
            </a:avLst>
          </a:prstGeom>
          <a:ln w="38100">
            <a:solidFill>
              <a:srgbClr val="D51A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6206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67B74F2B-9534-4540-96B0-5C8E958B940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146B020-2B12-4533-AB98-A078339B31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2074" y="286603"/>
            <a:ext cx="5983605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</a:rPr>
              <a:t>Introduction</a:t>
            </a:r>
            <a:endParaRPr lang="en-US" sz="4000" dirty="0">
              <a:solidFill>
                <a:schemeClr val="tx1">
                  <a:lumMod val="65000"/>
                  <a:lumOff val="35000"/>
                </a:schemeClr>
              </a:solidFill>
              <a:latin typeface="Arial Rounded MT Bold" panose="020F0704030504030204" pitchFamily="34" charset="0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3BECB2B-2CFA-412C-880F-C4B60974936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42903" y="1917852"/>
            <a:ext cx="59436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5216435" y="1907177"/>
            <a:ext cx="5982788" cy="17419"/>
          </a:xfrm>
          <a:prstGeom prst="line">
            <a:avLst/>
          </a:prstGeom>
          <a:ln w="57150">
            <a:solidFill>
              <a:srgbClr val="59C3A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792479" y="2072638"/>
            <a:ext cx="10554788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Clr>
                <a:srgbClr val="59C3AF"/>
              </a:buClr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Nowadays the mobile phone is the most serviceable </a:t>
            </a:r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device.</a:t>
            </a:r>
          </a:p>
          <a:p>
            <a:pPr algn="just">
              <a:buClr>
                <a:srgbClr val="59C3AF"/>
              </a:buClr>
            </a:pPr>
            <a:endParaRPr lang="en-US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Clr>
                <a:srgbClr val="59C3AF"/>
              </a:buClr>
              <a:buFont typeface="Wingdings" panose="05000000000000000000" pitchFamily="2" charset="2"/>
              <a:buChar char="§"/>
            </a:pPr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field of the operating system,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Android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is on thriving growth with the suitability of cloud </a:t>
            </a:r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computing.</a:t>
            </a:r>
          </a:p>
          <a:p>
            <a:pPr algn="just">
              <a:buClr>
                <a:srgbClr val="59C3AF"/>
              </a:buClr>
            </a:pPr>
            <a:endParaRPr lang="en-US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Clr>
                <a:srgbClr val="59C3AF"/>
              </a:buClr>
              <a:buFont typeface="Wingdings" panose="05000000000000000000" pitchFamily="2" charset="2"/>
              <a:buChar char="§"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Cloud </a:t>
            </a:r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service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enables 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remote resources, saving organizations the cost of servers and other equipment</a:t>
            </a:r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algn="just">
              <a:buClr>
                <a:srgbClr val="59C3AF"/>
              </a:buClr>
            </a:pPr>
            <a:endParaRPr lang="en-US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Clr>
                <a:srgbClr val="59C3AF"/>
              </a:buClr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 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chatbot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is an artificial intelligence (AI) software that can simulate a conversation </a:t>
            </a:r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 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user in natural language through messaging </a:t>
            </a:r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applications. It 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help users to obtain timely and efficient assistance or information</a:t>
            </a:r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algn="just">
              <a:buClr>
                <a:srgbClr val="59C3AF"/>
              </a:buClr>
            </a:pPr>
            <a:endParaRPr lang="en-US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Clr>
                <a:srgbClr val="59C3AF"/>
              </a:buClr>
              <a:buFont typeface="Wingdings" panose="05000000000000000000" pitchFamily="2" charset="2"/>
              <a:buChar char="§"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technology </a:t>
            </a:r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improves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efficiency and accuracy </a:t>
            </a:r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 data processing. ML algorithms more 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“experience,” </a:t>
            </a:r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take 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better decisions or predictions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endParaRPr lang="en-US" sz="2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1091" y="657496"/>
            <a:ext cx="1125584" cy="1125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676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67B74F2B-9534-4540-96B0-5C8E958B940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146B020-2B12-4533-AB98-A078339B31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5948" y="338855"/>
            <a:ext cx="6941549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</a:rPr>
              <a:t>Application Introduction</a:t>
            </a:r>
            <a:endParaRPr lang="en-US" sz="4000" dirty="0">
              <a:solidFill>
                <a:schemeClr val="tx1">
                  <a:lumMod val="65000"/>
                  <a:lumOff val="35000"/>
                </a:schemeClr>
              </a:solidFill>
              <a:latin typeface="Arial Rounded MT Bold" panose="020F0704030504030204" pitchFamily="34" charset="0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3BECB2B-2CFA-412C-880F-C4B60974936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42903" y="1917852"/>
            <a:ext cx="59436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5216435" y="1907177"/>
            <a:ext cx="5982788" cy="17419"/>
          </a:xfrm>
          <a:prstGeom prst="line">
            <a:avLst/>
          </a:prstGeom>
          <a:ln w="57150">
            <a:solidFill>
              <a:srgbClr val="59C3A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118164" y="2382975"/>
            <a:ext cx="10133310" cy="104820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800" b="1" dirty="0" smtClean="0">
                <a:solidFill>
                  <a:schemeClr val="tx1"/>
                </a:solidFill>
                <a:latin typeface="Arial Rounded MT Bold" panose="020F0704030504030204" pitchFamily="34" charset="0"/>
              </a:rPr>
              <a:t>Dietary :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</a:rPr>
              <a:t>a Cloud-based Nutriment &amp; Fitness 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</a:rPr>
              <a:t>Assistant (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</a:rPr>
              <a:t>fact-based) Android App 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</a:rPr>
              <a:t>for Bangladeshi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</a:rPr>
              <a:t>Youths.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56707" y="4153988"/>
            <a:ext cx="7358744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/>
            </a:r>
            <a:br>
              <a:rPr lang="en-US" sz="2000" dirty="0"/>
            </a:b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Its mainly a nutrition &amp; fitness guideline providing </a:t>
            </a:r>
            <a:r>
              <a:rPr 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application.</a:t>
            </a:r>
          </a:p>
          <a:p>
            <a:r>
              <a:rPr 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Its 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main audience is young people. </a:t>
            </a:r>
            <a:endParaRPr lang="en-US" sz="2400" dirty="0" smtClean="0">
              <a:solidFill>
                <a:schemeClr val="tx1">
                  <a:lumMod val="50000"/>
                  <a:lumOff val="50000"/>
                </a:schemeClr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  <a:p>
            <a:r>
              <a:rPr 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Also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, focusing on user </a:t>
            </a:r>
            <a:r>
              <a:rPr 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practical life 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situations</a:t>
            </a:r>
            <a:r>
              <a:rPr 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.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anose="020B0606020202030204" pitchFamily="34" charset="0"/>
              </a:rPr>
              <a:t/>
            </a:r>
            <a:b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anose="020B0606020202030204" pitchFamily="34" charset="0"/>
              </a:rPr>
            </a:br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  <a:latin typeface="Arial Narrow" panose="020B0606020202030204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75"/>
          <a:stretch/>
        </p:blipFill>
        <p:spPr>
          <a:xfrm>
            <a:off x="988285" y="3668773"/>
            <a:ext cx="1641703" cy="299763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7096" y="1166948"/>
            <a:ext cx="738783" cy="738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757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990D0034-F768-41E7-85D4-F38C4DE8577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146B020-2B12-4533-AB98-A078339B31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078" y="516836"/>
            <a:ext cx="3100136" cy="19602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</a:rPr>
              <a:t>Project Purpose</a:t>
            </a:r>
            <a:endParaRPr lang="en-US" sz="4000" dirty="0">
              <a:solidFill>
                <a:schemeClr val="tx1">
                  <a:lumMod val="65000"/>
                  <a:lumOff val="35000"/>
                </a:schemeClr>
              </a:solidFill>
              <a:latin typeface="Arial Rounded MT Bold" panose="020F0704030504030204" pitchFamily="34" charset="0"/>
            </a:endParaRP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5A0A5CF6-407C-4691-8122-49DF69D0020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90927" y="2633962"/>
            <a:ext cx="283464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557349" y="2621280"/>
            <a:ext cx="2882537" cy="8712"/>
          </a:xfrm>
          <a:prstGeom prst="line">
            <a:avLst/>
          </a:prstGeom>
          <a:ln w="57150">
            <a:solidFill>
              <a:srgbClr val="59C3A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8670" y="1689464"/>
            <a:ext cx="722812" cy="72281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24780" y="2942395"/>
            <a:ext cx="370308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Currently Bangladeshi people specially Youths 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have busy life style, stress, procrastination and so on…….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259996" y="3804656"/>
            <a:ext cx="511913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59C3AF"/>
              </a:buClr>
            </a:pPr>
            <a:endParaRPr 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Arial Narrow" panose="020B0606020202030204" pitchFamily="34" charset="0"/>
            </a:endParaRPr>
          </a:p>
          <a:p>
            <a:pPr marL="342900" indent="-342900">
              <a:buClr>
                <a:srgbClr val="59C3AF"/>
              </a:buClr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Unhealthy food habit</a:t>
            </a:r>
          </a:p>
          <a:p>
            <a:pPr marL="342900" indent="-342900">
              <a:buClr>
                <a:srgbClr val="59C3AF"/>
              </a:buClr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Carelessness about fitness</a:t>
            </a:r>
          </a:p>
          <a:p>
            <a:pPr marL="342900" indent="-342900">
              <a:buClr>
                <a:srgbClr val="59C3AF"/>
              </a:buClr>
              <a:buFont typeface="Wingdings" panose="05000000000000000000" pitchFamily="2" charset="2"/>
              <a:buChar char="§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Knowledge gap about health maintenance</a:t>
            </a:r>
          </a:p>
          <a:p>
            <a:pPr marL="342900" indent="-342900">
              <a:buClr>
                <a:srgbClr val="59C3AF"/>
              </a:buClr>
              <a:buFont typeface="Wingdings" panose="05000000000000000000" pitchFamily="2" charset="2"/>
              <a:buChar char="§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Unable to manage Nutritionist or Gym </a:t>
            </a:r>
            <a:endParaRPr lang="en-US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Clr>
                <a:srgbClr val="59C3AF"/>
              </a:buClr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Poor immunity system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Clr>
                <a:srgbClr val="59C3AF"/>
              </a:buClr>
              <a:buFont typeface="Wingdings" panose="05000000000000000000" pitchFamily="2" charset="2"/>
              <a:buChar char="§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Non-Communicable Diseases (NCDs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pic>
        <p:nvPicPr>
          <p:cNvPr id="18" name="Picture 12" descr="Get Productive Rather Than Busy. Sometimes in life we find ourselves… | by  Ben Carvosso | Mediu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4522284"/>
            <a:ext cx="2734491" cy="162596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6" descr="What are bad eating habits? | Tolun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6240" y="261257"/>
            <a:ext cx="2159726" cy="161108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4" descr="Lazy Overweight Man Image &amp; Photo (Free Trial) | Bigstock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617"/>
          <a:stretch/>
        </p:blipFill>
        <p:spPr bwMode="auto">
          <a:xfrm>
            <a:off x="6783976" y="265296"/>
            <a:ext cx="2272939" cy="163317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0" descr="Lazy Overweight Woman Leaning On Fit Ball Instead Of Training Stock Image -  Image of person, heavy: 177626183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230"/>
          <a:stretch/>
        </p:blipFill>
        <p:spPr bwMode="auto">
          <a:xfrm>
            <a:off x="9457509" y="246335"/>
            <a:ext cx="2299062" cy="166955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30" descr="Nutritionist Doctor High Resolution Stock Photography and Images - Alamy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131"/>
          <a:stretch/>
        </p:blipFill>
        <p:spPr bwMode="auto">
          <a:xfrm>
            <a:off x="9334410" y="2450375"/>
            <a:ext cx="2495550" cy="162523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Gym owners confused, frustrated with Phase Two of Cooper's reopening -  Carolina Journal - Carolina Journal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2754" y="4437335"/>
            <a:ext cx="2314575" cy="197167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Oval 32"/>
          <p:cNvSpPr/>
          <p:nvPr/>
        </p:nvSpPr>
        <p:spPr>
          <a:xfrm>
            <a:off x="4772298" y="2743201"/>
            <a:ext cx="3100252" cy="9144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latin typeface="Arial Rounded MT Bold" panose="020F0704030504030204" pitchFamily="34" charset="0"/>
              </a:rPr>
              <a:t>Some Real facts</a:t>
            </a:r>
            <a:endParaRPr lang="en-US" sz="2400" b="1" dirty="0">
              <a:latin typeface="Arial Rounded MT Bold" panose="020F0704030504030204" pitchFamily="34" charset="0"/>
            </a:endParaRPr>
          </a:p>
        </p:txBody>
      </p:sp>
      <p:cxnSp>
        <p:nvCxnSpPr>
          <p:cNvPr id="38" name="Straight Arrow Connector 37"/>
          <p:cNvCxnSpPr/>
          <p:nvPr/>
        </p:nvCxnSpPr>
        <p:spPr>
          <a:xfrm flipH="1" flipV="1">
            <a:off x="5225143" y="2081349"/>
            <a:ext cx="374468" cy="70539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V="1">
            <a:off x="6696891" y="2020390"/>
            <a:ext cx="487680" cy="7315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33" idx="6"/>
          </p:cNvCxnSpPr>
          <p:nvPr/>
        </p:nvCxnSpPr>
        <p:spPr>
          <a:xfrm flipV="1">
            <a:off x="7872550" y="3169920"/>
            <a:ext cx="1288867" cy="304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33" idx="7"/>
          </p:cNvCxnSpPr>
          <p:nvPr/>
        </p:nvCxnSpPr>
        <p:spPr>
          <a:xfrm flipV="1">
            <a:off x="7418529" y="2055223"/>
            <a:ext cx="2021562" cy="8218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33" idx="5"/>
          </p:cNvCxnSpPr>
          <p:nvPr/>
        </p:nvCxnSpPr>
        <p:spPr>
          <a:xfrm>
            <a:off x="7418529" y="3523690"/>
            <a:ext cx="2152191" cy="10570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5" name="Picture 6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861" y="3239589"/>
            <a:ext cx="724527" cy="724527"/>
          </a:xfrm>
          <a:prstGeom prst="rect">
            <a:avLst/>
          </a:prstGeom>
        </p:spPr>
      </p:pic>
      <p:pic>
        <p:nvPicPr>
          <p:cNvPr id="66" name="Picture 6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6506" y="5519058"/>
            <a:ext cx="792019" cy="792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832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0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0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0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000"/>
                            </p:stCondLst>
                            <p:childTnLst>
                              <p:par>
                                <p:cTn id="7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3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990D0034-F768-41E7-85D4-F38C4DE8577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146B020-2B12-4533-AB98-A078339B31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410" y="1733005"/>
            <a:ext cx="3100136" cy="78760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</a:rPr>
              <a:t>Our Focus</a:t>
            </a:r>
            <a:endParaRPr lang="en-US" sz="4000" dirty="0">
              <a:solidFill>
                <a:schemeClr val="tx1">
                  <a:lumMod val="65000"/>
                  <a:lumOff val="35000"/>
                </a:schemeClr>
              </a:solidFill>
              <a:latin typeface="Arial Rounded MT Bold" panose="020F0704030504030204" pitchFamily="34" charset="0"/>
            </a:endParaRP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5A0A5CF6-407C-4691-8122-49DF69D0020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90927" y="2633962"/>
            <a:ext cx="283464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557349" y="2621280"/>
            <a:ext cx="2882537" cy="8712"/>
          </a:xfrm>
          <a:prstGeom prst="line">
            <a:avLst/>
          </a:prstGeom>
          <a:ln w="57150">
            <a:solidFill>
              <a:srgbClr val="59C3A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44435" y="3172432"/>
            <a:ext cx="309154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Arial Rounded MT Bold" panose="020F0704030504030204" pitchFamily="34" charset="0"/>
              </a:rPr>
              <a:t>Our main focus </a:t>
            </a:r>
          </a:p>
          <a:p>
            <a:r>
              <a:rPr lang="en-US" sz="2400" dirty="0" smtClean="0">
                <a:latin typeface="Arial Rounded MT Bold" panose="020F0704030504030204" pitchFamily="34" charset="0"/>
              </a:rPr>
              <a:t>on Youth's health like</a:t>
            </a:r>
            <a:endParaRPr lang="en-US" sz="2400" dirty="0">
              <a:latin typeface="Arial Rounded MT Bold" panose="020F0704030504030204" pitchFamily="34" charset="0"/>
            </a:endParaRPr>
          </a:p>
          <a:p>
            <a:pPr marL="342900" indent="-342900">
              <a:buClr>
                <a:srgbClr val="D51A61"/>
              </a:buClr>
              <a:buFont typeface="Wingdings" panose="05000000000000000000" pitchFamily="2" charset="2"/>
              <a:buChar char="§"/>
            </a:pPr>
            <a:r>
              <a:rPr lang="en-US" sz="2400" dirty="0" smtClean="0">
                <a:latin typeface="Arial Rounded MT Bold" panose="020F0704030504030204" pitchFamily="34" charset="0"/>
              </a:rPr>
              <a:t>Nutrition</a:t>
            </a:r>
          </a:p>
          <a:p>
            <a:pPr marL="342900" indent="-342900">
              <a:buClr>
                <a:srgbClr val="D51A61"/>
              </a:buClr>
              <a:buFont typeface="Wingdings" panose="05000000000000000000" pitchFamily="2" charset="2"/>
              <a:buChar char="§"/>
            </a:pPr>
            <a:r>
              <a:rPr lang="en-US" sz="2400" dirty="0" smtClean="0">
                <a:latin typeface="Arial Rounded MT Bold" panose="020F0704030504030204" pitchFamily="34" charset="0"/>
              </a:rPr>
              <a:t>Fitness</a:t>
            </a:r>
            <a:endParaRPr lang="en-US" sz="2400" dirty="0">
              <a:latin typeface="Arial Rounded MT Bold" panose="020F070403050403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1859" y="1184367"/>
            <a:ext cx="1387782" cy="1387782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081370" y="357315"/>
            <a:ext cx="357643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D51A61"/>
                </a:solidFill>
                <a:latin typeface="Arial Rounded MT Bold" panose="020F0704030504030204" pitchFamily="34" charset="0"/>
                <a:cs typeface="Arial" panose="020B0604020202020204" pitchFamily="34" charset="0"/>
              </a:rPr>
              <a:t>Smart Approach</a:t>
            </a:r>
          </a:p>
          <a:p>
            <a:r>
              <a:rPr lang="en-US" sz="2200" dirty="0">
                <a:solidFill>
                  <a:srgbClr val="D51A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endParaRPr lang="en-US" dirty="0" smtClean="0">
              <a:solidFill>
                <a:srgbClr val="5D7373"/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</p:txBody>
      </p:sp>
      <p:pic>
        <p:nvPicPr>
          <p:cNvPr id="3074" name="Picture 2" descr="Portrait of female nutritionist in her office Stock Photo - Alamy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697"/>
          <a:stretch/>
        </p:blipFill>
        <p:spPr bwMode="auto">
          <a:xfrm>
            <a:off x="4649198" y="3408317"/>
            <a:ext cx="2134780" cy="166007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NAFC Home Page | National Association for Fitness Certificati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4512" y="3448593"/>
            <a:ext cx="2317659" cy="170529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Straight Arrow Connector 21"/>
          <p:cNvCxnSpPr/>
          <p:nvPr/>
        </p:nvCxnSpPr>
        <p:spPr>
          <a:xfrm flipH="1">
            <a:off x="6296297" y="2508069"/>
            <a:ext cx="809897" cy="705394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8247017" y="2481943"/>
            <a:ext cx="914400" cy="73152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73" name="TextBox 3072"/>
          <p:cNvSpPr txBox="1"/>
          <p:nvPr/>
        </p:nvSpPr>
        <p:spPr>
          <a:xfrm>
            <a:off x="4467497" y="5277393"/>
            <a:ext cx="2812869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59C3AF"/>
                </a:solidFill>
                <a:latin typeface="Arial Rounded MT Bold" panose="020F0704030504030204" pitchFamily="34" charset="0"/>
              </a:rPr>
              <a:t>Nutritionist Facility :</a:t>
            </a:r>
          </a:p>
          <a:p>
            <a:r>
              <a:rPr lang="en-US" sz="1600" dirty="0" smtClean="0">
                <a:latin typeface="Arial Rounded MT Bold" panose="020F0704030504030204" pitchFamily="34" charset="0"/>
              </a:rPr>
              <a:t>Health sate, food plan based of requirement, nutrition guideline. </a:t>
            </a:r>
            <a:endParaRPr lang="en-US" sz="1600" dirty="0">
              <a:latin typeface="Arial Rounded MT Bold" panose="020F0704030504030204" pitchFamily="34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8277497" y="5342709"/>
            <a:ext cx="3287486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59C3AF"/>
                </a:solidFill>
                <a:latin typeface="Arial Rounded MT Bold" panose="020F0704030504030204" pitchFamily="34" charset="0"/>
              </a:rPr>
              <a:t>Fitness Coach Facility :</a:t>
            </a:r>
          </a:p>
          <a:p>
            <a:r>
              <a:rPr lang="en-US" sz="1600" dirty="0" smtClean="0">
                <a:latin typeface="Arial Rounded MT Bold" panose="020F0704030504030204" pitchFamily="34" charset="0"/>
              </a:rPr>
              <a:t>Workout plan on user demand, workout details &amp; guideline.</a:t>
            </a:r>
            <a:endParaRPr lang="en-US" sz="1600" dirty="0">
              <a:latin typeface="Arial Rounded MT Bold" panose="020F0704030504030204" pitchFamily="34" charset="0"/>
            </a:endParaRPr>
          </a:p>
        </p:txBody>
      </p:sp>
      <p:sp>
        <p:nvSpPr>
          <p:cNvPr id="3080" name="TextBox 3079"/>
          <p:cNvSpPr txBox="1"/>
          <p:nvPr/>
        </p:nvSpPr>
        <p:spPr>
          <a:xfrm>
            <a:off x="6862353" y="2673532"/>
            <a:ext cx="196813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Rounded MT Bold" panose="020F0704030504030204" pitchFamily="34" charset="0"/>
              </a:rPr>
              <a:t>Mobile App</a:t>
            </a:r>
            <a:endParaRPr lang="en-US" sz="2200" dirty="0">
              <a:solidFill>
                <a:schemeClr val="tx1">
                  <a:lumMod val="50000"/>
                  <a:lumOff val="50000"/>
                </a:schemeClr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3083" name="Picture 308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7537" y="1948541"/>
            <a:ext cx="519104" cy="519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472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0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0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0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0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0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0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0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0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  <p:bldP spid="3073" grpId="0"/>
      <p:bldP spid="37" grpId="0"/>
      <p:bldP spid="308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6">
            <a:extLst>
              <a:ext uri="{FF2B5EF4-FFF2-40B4-BE49-F238E27FC236}">
                <a16:creationId xmlns:a16="http://schemas.microsoft.com/office/drawing/2014/main" id="{36DB04AA-2B2C-4162-AD6D-1FF802682C3D}"/>
              </a:ext>
            </a:extLst>
          </p:cNvPr>
          <p:cNvSpPr txBox="1">
            <a:spLocks/>
          </p:cNvSpPr>
          <p:nvPr/>
        </p:nvSpPr>
        <p:spPr>
          <a:xfrm>
            <a:off x="478154" y="87086"/>
            <a:ext cx="5983605" cy="84037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4000" dirty="0" smtClean="0">
                <a:latin typeface="Arial Rounded MT Bold" panose="020F0704030504030204" pitchFamily="34" charset="0"/>
              </a:rPr>
              <a:t>Background Study</a:t>
            </a:r>
            <a:endParaRPr lang="en-US" sz="4000" dirty="0">
              <a:latin typeface="Arial Rounded MT Bold" panose="020F0704030504030204" pitchFamily="34" charset="0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531223" y="940526"/>
            <a:ext cx="4537166" cy="17418"/>
          </a:xfrm>
          <a:prstGeom prst="line">
            <a:avLst/>
          </a:prstGeom>
          <a:ln w="57150">
            <a:solidFill>
              <a:srgbClr val="59C3A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940524" y="1194911"/>
            <a:ext cx="9753601" cy="5539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59C3AF"/>
              </a:buClr>
            </a:pPr>
            <a:r>
              <a:rPr lang="en-US" sz="2800" b="1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Background Study for project based on 3 part : </a:t>
            </a:r>
          </a:p>
          <a:p>
            <a:pPr>
              <a:buClr>
                <a:srgbClr val="59C3AF"/>
              </a:buClr>
            </a:pPr>
            <a:endParaRPr lang="en-US" sz="2800" dirty="0" smtClean="0">
              <a:solidFill>
                <a:schemeClr val="tx1">
                  <a:lumMod val="65000"/>
                  <a:lumOff val="35000"/>
                </a:schemeClr>
              </a:solidFill>
              <a:latin typeface="Arial Rounded MT Bold" panose="020F0704030504030204" pitchFamily="34" charset="0"/>
            </a:endParaRPr>
          </a:p>
          <a:p>
            <a:pPr marL="457200" indent="-457200">
              <a:buClr>
                <a:srgbClr val="59C3AF"/>
              </a:buClr>
              <a:buFont typeface="Wingdings" panose="05000000000000000000" pitchFamily="2" charset="2"/>
              <a:buChar char="ü"/>
            </a:pPr>
            <a:r>
              <a:rPr 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Scholarly Articles 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(Google Scholar)</a:t>
            </a:r>
          </a:p>
          <a:p>
            <a:pPr>
              <a:buClr>
                <a:srgbClr val="59C3AF"/>
              </a:buClr>
            </a:pP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</a:rPr>
              <a:t>	</a:t>
            </a:r>
            <a:r>
              <a:rPr lang="en-US" sz="3200" b="1" dirty="0" smtClean="0">
                <a:solidFill>
                  <a:srgbClr val="D51A61"/>
                </a:solidFill>
                <a:latin typeface="Arial Rounded MT Bold" panose="020F0704030504030204" pitchFamily="34" charset="0"/>
              </a:rPr>
              <a:t>*</a:t>
            </a:r>
            <a:r>
              <a:rPr lang="en-US" sz="2800" b="1" dirty="0" smtClean="0">
                <a:solidFill>
                  <a:srgbClr val="D51A61"/>
                </a:solidFill>
                <a:latin typeface="Arial Rounded MT Bold" panose="020F0704030504030204" pitchFamily="34" charset="0"/>
              </a:rPr>
              <a:t> 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2 articles base on Machine Learning approached in</a:t>
            </a:r>
          </a:p>
          <a:p>
            <a:pPr lvl="1">
              <a:buClr>
                <a:srgbClr val="59C3AF"/>
              </a:buClr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	    food recommendation (from last 1 year).</a:t>
            </a:r>
          </a:p>
          <a:p>
            <a:pPr lvl="1">
              <a:buClr>
                <a:srgbClr val="59C3AF"/>
              </a:buClr>
            </a:pPr>
            <a:endParaRPr lang="en-US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Clr>
                <a:srgbClr val="59C3AF"/>
              </a:buClr>
              <a:buFont typeface="Wingdings" panose="05000000000000000000" pitchFamily="2" charset="2"/>
              <a:buChar char="ü"/>
            </a:pPr>
            <a:r>
              <a:rPr 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Exiting Similar Work 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(Android app)</a:t>
            </a:r>
          </a:p>
          <a:p>
            <a:pPr>
              <a:buClr>
                <a:srgbClr val="59C3AF"/>
              </a:buClr>
            </a:pPr>
            <a:endParaRPr lang="en-US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>
                <a:srgbClr val="59C3AF"/>
              </a:buClr>
            </a:pPr>
            <a:endParaRPr lang="en-US" sz="2800" dirty="0" smtClean="0">
              <a:solidFill>
                <a:schemeClr val="tx1">
                  <a:lumMod val="65000"/>
                  <a:lumOff val="35000"/>
                </a:schemeClr>
              </a:solidFill>
              <a:latin typeface="Arial Rounded MT Bold" panose="020F0704030504030204" pitchFamily="34" charset="0"/>
            </a:endParaRPr>
          </a:p>
          <a:p>
            <a:pPr>
              <a:buClr>
                <a:srgbClr val="59C3AF"/>
              </a:buClr>
            </a:pP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  <a:latin typeface="Arial Rounded MT Bold" panose="020F0704030504030204" pitchFamily="34" charset="0"/>
            </a:endParaRPr>
          </a:p>
          <a:p>
            <a:pPr>
              <a:buClr>
                <a:srgbClr val="59C3AF"/>
              </a:buClr>
            </a:pPr>
            <a:endParaRPr lang="en-US" sz="2800" dirty="0" smtClean="0">
              <a:solidFill>
                <a:schemeClr val="tx1">
                  <a:lumMod val="65000"/>
                  <a:lumOff val="35000"/>
                </a:schemeClr>
              </a:solidFill>
              <a:latin typeface="Arial Rounded MT Bold" panose="020F0704030504030204" pitchFamily="34" charset="0"/>
            </a:endParaRPr>
          </a:p>
          <a:p>
            <a:pPr marL="457200" indent="-457200">
              <a:buClr>
                <a:srgbClr val="59C3AF"/>
              </a:buClr>
              <a:buFont typeface="Wingdings" panose="05000000000000000000" pitchFamily="2" charset="2"/>
              <a:buChar char="ü"/>
            </a:pPr>
            <a:r>
              <a:rPr 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Market Research 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(current treads on mobile market)</a:t>
            </a:r>
          </a:p>
          <a:p>
            <a:pPr lvl="1">
              <a:buClr>
                <a:srgbClr val="59C3AF"/>
              </a:buClr>
            </a:pP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3200" b="1" dirty="0" smtClean="0">
                <a:solidFill>
                  <a:srgbClr val="D51A61"/>
                </a:solidFill>
                <a:latin typeface="Arial Rounded MT Bold" panose="020F0704030504030204" pitchFamily="34" charset="0"/>
                <a:cs typeface="Arial" panose="020B0604020202020204" pitchFamily="34" charset="0"/>
              </a:rPr>
              <a:t>*</a:t>
            </a:r>
            <a:r>
              <a:rPr lang="en-US" sz="2400" b="1" dirty="0" smtClean="0">
                <a:solidFill>
                  <a:srgbClr val="D51A61"/>
                </a:solidFill>
                <a:latin typeface="Arial Rounded MT Bold" panose="020F07040305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market priority of Android operating system then IOS.</a:t>
            </a:r>
            <a:endParaRPr lang="en-US" sz="20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Clr>
                <a:srgbClr val="59C3AF"/>
              </a:buClr>
              <a:buFont typeface="Wingdings" panose="05000000000000000000" pitchFamily="2" charset="2"/>
              <a:buChar char="§"/>
            </a:pPr>
            <a:endParaRPr lang="en-US" dirty="0">
              <a:latin typeface="Arial Rounded MT Bold" panose="020F070403050403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116184" y="3990705"/>
            <a:ext cx="363147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D51A61"/>
              </a:buClr>
              <a:buFont typeface="Arial" panose="020B0604020202020204" pitchFamily="34" charset="0"/>
              <a:buChar char="•"/>
            </a:pPr>
            <a:r>
              <a:rPr lang="en-US" i="1" dirty="0" smtClean="0">
                <a:latin typeface="Arial" panose="020B0604020202020204" pitchFamily="34" charset="0"/>
                <a:cs typeface="Arial" panose="020B0604020202020204" pitchFamily="34" charset="0"/>
              </a:rPr>
              <a:t>Google Play</a:t>
            </a:r>
          </a:p>
          <a:p>
            <a:pPr marL="285750" indent="-285750">
              <a:buClr>
                <a:srgbClr val="D51A61"/>
              </a:buClr>
              <a:buFont typeface="Arial" panose="020B0604020202020204" pitchFamily="34" charset="0"/>
              <a:buChar char="•"/>
            </a:pPr>
            <a:r>
              <a:rPr lang="en-US" i="1" dirty="0" smtClean="0">
                <a:latin typeface="Arial" panose="020B0604020202020204" pitchFamily="34" charset="0"/>
                <a:cs typeface="Arial" panose="020B0604020202020204" pitchFamily="34" charset="0"/>
              </a:rPr>
              <a:t>Native app</a:t>
            </a:r>
          </a:p>
          <a:p>
            <a:pPr marL="285750" indent="-285750">
              <a:buClr>
                <a:srgbClr val="D51A61"/>
              </a:buClr>
              <a:buFont typeface="Arial" panose="020B0604020202020204" pitchFamily="34" charset="0"/>
              <a:buChar char="•"/>
            </a:pPr>
            <a:r>
              <a:rPr lang="en-US" i="1" dirty="0" smtClean="0">
                <a:latin typeface="Arial" panose="020B0604020202020204" pitchFamily="34" charset="0"/>
                <a:cs typeface="Arial" panose="020B0604020202020204" pitchFamily="34" charset="0"/>
              </a:rPr>
              <a:t>100K+ download</a:t>
            </a:r>
          </a:p>
          <a:p>
            <a:pPr marL="285750" indent="-285750">
              <a:buClr>
                <a:srgbClr val="D51A61"/>
              </a:buClr>
              <a:buFont typeface="Arial" panose="020B0604020202020204" pitchFamily="34" charset="0"/>
              <a:buChar char="•"/>
            </a:pPr>
            <a:r>
              <a:rPr lang="en-US" i="1" dirty="0" smtClean="0">
                <a:latin typeface="Arial" panose="020B0604020202020204" pitchFamily="34" charset="0"/>
                <a:cs typeface="Arial" panose="020B0604020202020204" pitchFamily="34" charset="0"/>
              </a:rPr>
              <a:t>Rating 4.0+</a:t>
            </a:r>
          </a:p>
          <a:p>
            <a:pPr marL="285750" indent="-285750">
              <a:buClr>
                <a:srgbClr val="D51A61"/>
              </a:buClr>
              <a:buFont typeface="Arial" panose="020B0604020202020204" pitchFamily="34" charset="0"/>
              <a:buChar char="•"/>
            </a:pPr>
            <a:r>
              <a:rPr lang="en-US" i="1" dirty="0" smtClean="0">
                <a:latin typeface="Arial" panose="020B0604020202020204" pitchFamily="34" charset="0"/>
                <a:cs typeface="Arial" panose="020B0604020202020204" pitchFamily="34" charset="0"/>
              </a:rPr>
              <a:t>Comments in 2020</a:t>
            </a:r>
          </a:p>
        </p:txBody>
      </p:sp>
    </p:spTree>
    <p:extLst>
      <p:ext uri="{BB962C8B-B14F-4D97-AF65-F5344CB8AC3E}">
        <p14:creationId xmlns:p14="http://schemas.microsoft.com/office/powerpoint/2010/main" val="1334727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6">
            <a:extLst>
              <a:ext uri="{FF2B5EF4-FFF2-40B4-BE49-F238E27FC236}">
                <a16:creationId xmlns:a16="http://schemas.microsoft.com/office/drawing/2014/main" id="{36DB04AA-2B2C-4162-AD6D-1FF802682C3D}"/>
              </a:ext>
            </a:extLst>
          </p:cNvPr>
          <p:cNvSpPr txBox="1">
            <a:spLocks/>
          </p:cNvSpPr>
          <p:nvPr/>
        </p:nvSpPr>
        <p:spPr>
          <a:xfrm>
            <a:off x="478154" y="87086"/>
            <a:ext cx="5983605" cy="84037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4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</a:rPr>
              <a:t>Scholarly Articles</a:t>
            </a:r>
            <a:endParaRPr lang="en-US" sz="4000" dirty="0">
              <a:solidFill>
                <a:schemeClr val="tx1">
                  <a:lumMod val="65000"/>
                  <a:lumOff val="35000"/>
                </a:schemeClr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886" y="1656806"/>
            <a:ext cx="5408023" cy="334623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TextBox 1"/>
          <p:cNvSpPr txBox="1"/>
          <p:nvPr/>
        </p:nvSpPr>
        <p:spPr>
          <a:xfrm>
            <a:off x="6113418" y="1402080"/>
            <a:ext cx="578249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Clr>
                <a:srgbClr val="59C3AF"/>
              </a:buClr>
              <a:buFont typeface="Wingdings" panose="05000000000000000000" pitchFamily="2" charset="2"/>
              <a:buChar char="§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This paper describes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software system to improve the management of diabetes using a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machine learning approach</a:t>
            </a:r>
            <a:r>
              <a:rPr lang="en-US" dirty="0" smtClean="0">
                <a:latin typeface="Arial Rounded MT Bold" panose="020F0704030504030204" pitchFamily="34" charset="0"/>
              </a:rPr>
              <a:t>.</a:t>
            </a:r>
          </a:p>
          <a:p>
            <a:pPr algn="just">
              <a:buClr>
                <a:srgbClr val="59C3AF"/>
              </a:buClr>
            </a:pPr>
            <a:endParaRPr lang="en-US" dirty="0" smtClean="0">
              <a:latin typeface="Arial Rounded MT Bold" panose="020F0704030504030204" pitchFamily="34" charset="0"/>
            </a:endParaRPr>
          </a:p>
          <a:p>
            <a:pPr marL="285750" indent="-285750" algn="just">
              <a:buClr>
                <a:srgbClr val="59C3AF"/>
              </a:buClr>
              <a:buFont typeface="Wingdings" panose="05000000000000000000" pitchFamily="2" charset="2"/>
              <a:buChar char="§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Used 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Tensorflow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neural network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model for food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classification.</a:t>
            </a:r>
          </a:p>
          <a:p>
            <a:pPr algn="just">
              <a:buClr>
                <a:srgbClr val="59C3AF"/>
              </a:buClr>
            </a:pPr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Clr>
                <a:srgbClr val="59C3AF"/>
              </a:buClr>
              <a:buFont typeface="Wingdings" panose="05000000000000000000" pitchFamily="2" charset="2"/>
              <a:buChar char="§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Used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K-Nearest Neighbour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(KNN) algorithm to recommend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meals.</a:t>
            </a:r>
          </a:p>
          <a:p>
            <a:pPr algn="just">
              <a:buClr>
                <a:srgbClr val="59C3AF"/>
              </a:buClr>
            </a:pPr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Clr>
                <a:srgbClr val="59C3AF"/>
              </a:buClr>
              <a:buFont typeface="Wingdings" panose="05000000000000000000" pitchFamily="2" charset="2"/>
              <a:buChar char="§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Also used</a:t>
            </a:r>
            <a:r>
              <a:rPr lang="en-US" dirty="0" smtClean="0"/>
              <a:t> 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cognitive sciences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to build a diabetes question and answer 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chatbot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algn="just">
              <a:buClr>
                <a:srgbClr val="59C3AF"/>
              </a:buClr>
            </a:pPr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Clr>
                <a:srgbClr val="59C3AF"/>
              </a:buClr>
              <a:buFont typeface="Wingdings" panose="05000000000000000000" pitchFamily="2" charset="2"/>
              <a:buChar char="§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They claimed this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system would solve the problem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of managing activity,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dieting recommendations,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and medication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notification of diabetics.</a:t>
            </a: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513805" y="940526"/>
            <a:ext cx="4511041" cy="17422"/>
          </a:xfrm>
          <a:prstGeom prst="line">
            <a:avLst/>
          </a:prstGeom>
          <a:ln w="57150">
            <a:solidFill>
              <a:srgbClr val="59C3A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913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VTI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lassic Company All Hands_Win32_MS v3" id="{1F352A5D-0EBE-49A2-9FF7-DEF81AB6F3C6}" vid="{D35781EA-2188-4D84-8966-791644CE134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fa6e671f1cd7e4d96ff9652be322dd5e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4e2496f70b101db0b8013f30a071bbf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4E879E6-8FFE-4154-8F2A-F7518B89B376}">
  <ds:schemaRefs>
    <ds:schemaRef ds:uri="http://purl.org/dc/terms/"/>
    <ds:schemaRef ds:uri="http://schemas.openxmlformats.org/package/2006/metadata/core-properties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71af3243-3dd4-4a8d-8c0d-dd76da1f02a5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A941CA7C-A0BF-44EF-B2E5-7539C3B9B0B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E0A2CB4-6869-426F-8BC4-A32C90CBE26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Classic company all hands presentation</Template>
  <TotalTime>0</TotalTime>
  <Words>1313</Words>
  <Application>Microsoft Office PowerPoint</Application>
  <PresentationFormat>Widescreen</PresentationFormat>
  <Paragraphs>316</Paragraphs>
  <Slides>37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4" baseType="lpstr">
      <vt:lpstr>Arial</vt:lpstr>
      <vt:lpstr>Arial Narrow</vt:lpstr>
      <vt:lpstr>Arial Rounded MT Bold</vt:lpstr>
      <vt:lpstr>Calibri</vt:lpstr>
      <vt:lpstr>Calibri Light</vt:lpstr>
      <vt:lpstr>Wingdings</vt:lpstr>
      <vt:lpstr>RetrospectVTI</vt:lpstr>
      <vt:lpstr>CSE 299 Final Presentation</vt:lpstr>
      <vt:lpstr>PowerPoint Presentation</vt:lpstr>
      <vt:lpstr>Agenda</vt:lpstr>
      <vt:lpstr>Introduction</vt:lpstr>
      <vt:lpstr>Application Introduction</vt:lpstr>
      <vt:lpstr>Project Purpose</vt:lpstr>
      <vt:lpstr>Our Focus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Result</vt:lpstr>
      <vt:lpstr>Future Work</vt:lpstr>
      <vt:lpstr>PowerPoint Presentation</vt:lpstr>
      <vt:lpstr>Conclusion</vt:lpstr>
      <vt:lpstr>Thank you!</vt:lpstr>
      <vt:lpstr>PowerPoint Presentation</vt:lpstr>
      <vt:lpstr>PowerPoint Presentation</vt:lpstr>
      <vt:lpstr>Demonstration….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2020-08-07T12:01:45Z</dcterms:created>
  <dcterms:modified xsi:type="dcterms:W3CDTF">2020-09-27T21:25:46Z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